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5" r:id="rId3"/>
    <p:sldMasterId id="2147483703" r:id="rId4"/>
    <p:sldMasterId id="2147483715" r:id="rId5"/>
  </p:sldMasterIdLst>
  <p:notesMasterIdLst>
    <p:notesMasterId r:id="rId58"/>
  </p:notesMasterIdLst>
  <p:sldIdLst>
    <p:sldId id="268" r:id="rId6"/>
    <p:sldId id="447" r:id="rId7"/>
    <p:sldId id="273" r:id="rId8"/>
    <p:sldId id="329" r:id="rId9"/>
    <p:sldId id="342" r:id="rId10"/>
    <p:sldId id="281" r:id="rId11"/>
    <p:sldId id="287" r:id="rId12"/>
    <p:sldId id="283" r:id="rId13"/>
    <p:sldId id="305" r:id="rId14"/>
    <p:sldId id="298" r:id="rId15"/>
    <p:sldId id="310" r:id="rId16"/>
    <p:sldId id="440" r:id="rId17"/>
    <p:sldId id="434" r:id="rId18"/>
    <p:sldId id="437" r:id="rId19"/>
    <p:sldId id="438" r:id="rId20"/>
    <p:sldId id="343" r:id="rId21"/>
    <p:sldId id="439" r:id="rId22"/>
    <p:sldId id="346" r:id="rId23"/>
    <p:sldId id="354" r:id="rId24"/>
    <p:sldId id="336" r:id="rId25"/>
    <p:sldId id="441" r:id="rId26"/>
    <p:sldId id="321" r:id="rId27"/>
    <p:sldId id="286" r:id="rId28"/>
    <p:sldId id="442" r:id="rId29"/>
    <p:sldId id="330" r:id="rId30"/>
    <p:sldId id="334" r:id="rId31"/>
    <p:sldId id="337" r:id="rId32"/>
    <p:sldId id="338" r:id="rId33"/>
    <p:sldId id="340" r:id="rId34"/>
    <p:sldId id="351" r:id="rId35"/>
    <p:sldId id="355" r:id="rId36"/>
    <p:sldId id="358" r:id="rId37"/>
    <p:sldId id="365" r:id="rId38"/>
    <p:sldId id="270" r:id="rId39"/>
    <p:sldId id="275" r:id="rId40"/>
    <p:sldId id="276" r:id="rId41"/>
    <p:sldId id="293" r:id="rId42"/>
    <p:sldId id="295" r:id="rId43"/>
    <p:sldId id="443" r:id="rId44"/>
    <p:sldId id="299" r:id="rId45"/>
    <p:sldId id="302" r:id="rId46"/>
    <p:sldId id="304" r:id="rId47"/>
    <p:sldId id="446" r:id="rId48"/>
    <p:sldId id="257" r:id="rId49"/>
    <p:sldId id="327" r:id="rId50"/>
    <p:sldId id="444" r:id="rId51"/>
    <p:sldId id="309" r:id="rId52"/>
    <p:sldId id="313" r:id="rId53"/>
    <p:sldId id="315" r:id="rId54"/>
    <p:sldId id="316" r:id="rId55"/>
    <p:sldId id="445" r:id="rId56"/>
    <p:sldId id="30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78F1D-D7A6-5145-B0E1-2009F493F91C}" v="5" dt="2020-10-07T21:51:14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E661-5700-7B4B-9DAE-A29345336F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2E283-21C6-EC43-8BA6-19CA7CAA1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0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9BFEC6-7715-7342-AF3E-A9610B3AD17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0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2E283-21C6-EC43-8BA6-19CA7CAA17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A89792-0AB1-9D45-9DC9-6D04C2A2556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0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260A1C4A-11FB-7843-BD9A-A5D76528B0D3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479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9EC3326F-988D-C343-923B-9DE9C94E578C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8030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80AC5030-60BD-8F4A-8C53-36A167BEBD5D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0582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80AC5030-60BD-8F4A-8C53-36A167BEBD5D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4679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17E904-F5C7-5A49-A308-2448D0582A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4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C27337-2914-6149-B944-708A2784473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9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C27337-2914-6149-B944-708A2784473A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0E3F4C-EE64-4749-8062-E1F87CC0456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9271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EF4535-EA51-BD49-8B37-19F1555E9F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8992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954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AC2DD1-E5AC-0240-ADA9-A0F8CAA4559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444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1196" y="1663631"/>
            <a:ext cx="6928617" cy="4210321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="0" i="0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10" name="Isosceles Triangle 9"/>
          <p:cNvSpPr/>
          <p:nvPr userDrawn="1"/>
        </p:nvSpPr>
        <p:spPr>
          <a:xfrm rot="5400000">
            <a:off x="-537347" y="583373"/>
            <a:ext cx="2194560" cy="1102520"/>
          </a:xfrm>
          <a:prstGeom prst="triangle">
            <a:avLst/>
          </a:prstGeom>
          <a:gradFill flip="none" rotWithShape="1">
            <a:gsLst>
              <a:gs pos="0">
                <a:srgbClr val="BB1813"/>
              </a:gs>
              <a:gs pos="100000">
                <a:srgbClr val="A1140F"/>
              </a:gs>
            </a:gsLst>
            <a:lin ang="0" scaled="1"/>
            <a:tileRect/>
          </a:gradFill>
          <a:ln w="12700">
            <a:solidFill>
              <a:srgbClr val="DD44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111194" y="140083"/>
            <a:ext cx="6928618" cy="1017903"/>
          </a:xfrm>
        </p:spPr>
        <p:txBody>
          <a:bodyPr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1771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8354E6-2EC5-E044-B2EB-20F843889B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971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04F5BB-93C6-314E-BBCE-B64F479F6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751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2069C7-69B9-5C4B-A860-42DE902950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42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586" y="1982391"/>
            <a:ext cx="3830836" cy="487560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82391"/>
            <a:ext cx="3830836" cy="487560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7308F7-34BB-7C42-8970-5A35DC45D0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562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9013A0-7709-924E-BCB6-D2C1DE0FF4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26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642AE7-3C5B-6D4D-ABCB-D1594EEFB7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042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EA3377-4C1C-5C44-B3AF-94F60840C9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62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F1EFEB-AD0E-9642-8B09-635CBCFA38B1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8497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83E75E-1392-E845-A3B2-ECC1F07C1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227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EA593E-EF62-CA45-82B5-9DF9D35DBB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86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EDEB15-260E-A04F-AA1D-6D79EF2EAE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35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207" y="383977"/>
            <a:ext cx="1942207" cy="64740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586" y="383977"/>
            <a:ext cx="5719465" cy="64740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7EB74E-8424-994C-9241-4267B032C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506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40426"/>
            <a:ext cx="7772400" cy="4311937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5054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2559619"/>
            <a:ext cx="7769016" cy="4081813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03631"/>
            <a:ext cx="7769016" cy="200832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45237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452871"/>
            <a:ext cx="7769016" cy="39310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515355"/>
            <a:ext cx="7769016" cy="200832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26752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2559619"/>
            <a:ext cx="7769016" cy="4081813"/>
          </a:xfrm>
        </p:spPr>
        <p:txBody>
          <a:bodyPr/>
          <a:lstStyle>
            <a:lvl1pPr marL="457200" indent="-457200" algn="l"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03631"/>
            <a:ext cx="7769016" cy="200832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79910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895862"/>
            <a:ext cx="7769016" cy="5060129"/>
          </a:xfrm>
        </p:spPr>
        <p:txBody>
          <a:bodyPr/>
          <a:lstStyle>
            <a:lvl1pPr marL="457200" indent="-457200" algn="l"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10317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2559619"/>
            <a:ext cx="7769016" cy="4081813"/>
          </a:xfrm>
        </p:spPr>
        <p:txBody>
          <a:bodyPr numCol="2">
            <a:normAutofit/>
          </a:bodyPr>
          <a:lstStyle>
            <a:lvl1pPr marL="457200" indent="-457200" algn="l">
              <a:buFont typeface="Arial"/>
              <a:buChar char="•"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03631"/>
            <a:ext cx="7769016" cy="200832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54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824E97-1EFB-A844-93C3-B8ADAF1DD11D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2318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895862"/>
            <a:ext cx="7769016" cy="5060129"/>
          </a:xfrm>
        </p:spPr>
        <p:txBody>
          <a:bodyPr/>
          <a:lstStyle>
            <a:lvl1pPr marL="457200" indent="-457200" algn="l"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430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782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354406"/>
            <a:ext cx="7769016" cy="1486535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55677" y="2116139"/>
            <a:ext cx="7235825" cy="4175125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6895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- Horizontal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89186" y="1240421"/>
            <a:ext cx="7769015" cy="5050843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184" y="285495"/>
            <a:ext cx="7769016" cy="748189"/>
          </a:xfrm>
        </p:spPr>
        <p:txBody>
          <a:bodyPr numCol="2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</p:txBody>
      </p:sp>
    </p:spTree>
    <p:extLst>
      <p:ext uri="{BB962C8B-B14F-4D97-AF65-F5344CB8AC3E}">
        <p14:creationId xmlns:p14="http://schemas.microsoft.com/office/powerpoint/2010/main" val="3719660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07996" y="3051828"/>
            <a:ext cx="3635066" cy="2314043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07996" y="447736"/>
            <a:ext cx="3635066" cy="2314043"/>
          </a:xfrm>
          <a:solidFill>
            <a:schemeClr val="bg1">
              <a:alpha val="43000"/>
            </a:schemeClr>
          </a:solidFill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95144" y="3051828"/>
            <a:ext cx="3635066" cy="2314043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95144" y="447736"/>
            <a:ext cx="3635066" cy="2314043"/>
          </a:xfrm>
          <a:solidFill>
            <a:schemeClr val="bg1">
              <a:alpha val="43000"/>
            </a:schemeClr>
          </a:solidFill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5680339"/>
            <a:ext cx="7769016" cy="1039831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03665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- Vertical &amp; 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61859" y="925394"/>
            <a:ext cx="4104904" cy="5040999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843981" y="226428"/>
            <a:ext cx="3938198" cy="2063669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43983" y="2559621"/>
            <a:ext cx="3938197" cy="4075647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55339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- Vertical &amp;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27385" y="925394"/>
            <a:ext cx="4104904" cy="5040999"/>
          </a:xfrm>
          <a:solidFill>
            <a:schemeClr val="bg1">
              <a:alpha val="43000"/>
            </a:schemeClr>
          </a:solidFill>
          <a:effectLst>
            <a:reflection stA="50000" endPos="30000" dist="38100" dir="5400000" sy="-100000" algn="bl" rotWithShape="0"/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83099" y="226428"/>
            <a:ext cx="3938198" cy="2063669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101" y="2559621"/>
            <a:ext cx="3938197" cy="4075647"/>
          </a:xfrm>
        </p:spPr>
        <p:txBody>
          <a:bodyPr/>
          <a:lstStyle>
            <a:lvl1pPr marL="457200" indent="-457200" algn="l"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33384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03631"/>
            <a:ext cx="7769016" cy="135855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1368425" y="2333625"/>
            <a:ext cx="6399213" cy="40846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218472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89184" y="403631"/>
            <a:ext cx="7769016" cy="1358554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5373" y="1998456"/>
            <a:ext cx="3702828" cy="4430074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Body Level One</a:t>
            </a:r>
          </a:p>
          <a:p>
            <a:r>
              <a:rPr lang="en-US"/>
              <a:t>Body Level Two</a:t>
            </a:r>
          </a:p>
          <a:p>
            <a:r>
              <a:rPr lang="en-US"/>
              <a:t>Body Level Three</a:t>
            </a:r>
          </a:p>
          <a:p>
            <a:r>
              <a:rPr lang="en-US"/>
              <a:t>Body Level Four</a:t>
            </a:r>
          </a:p>
          <a:p>
            <a:r>
              <a:rPr lang="en-US"/>
              <a:t>Body Level Five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88975" y="1998663"/>
            <a:ext cx="3671888" cy="35242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97697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04F5BB-93C6-314E-BBCE-B64F479F6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559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7A9DDC-C3D6-6E4D-A178-6A37D55575BB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7018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175477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46299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5141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8"/>
            <a:ext cx="7358063" cy="8572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47011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96251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535781"/>
            <a:ext cx="3750469" cy="57953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535781"/>
            <a:ext cx="3750469" cy="281285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518297"/>
            <a:ext cx="3750469" cy="281285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52610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67192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65714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67881" indent="-267881">
              <a:spcBef>
                <a:spcPts val="2672"/>
              </a:spcBef>
              <a:defRPr sz="1969"/>
            </a:lvl1pPr>
            <a:lvl2pPr marL="535762" indent="-267881">
              <a:spcBef>
                <a:spcPts val="2672"/>
              </a:spcBef>
              <a:defRPr sz="1969"/>
            </a:lvl2pPr>
            <a:lvl3pPr marL="803643" indent="-267881">
              <a:spcBef>
                <a:spcPts val="2672"/>
              </a:spcBef>
              <a:defRPr sz="1969"/>
            </a:lvl3pPr>
            <a:lvl4pPr marL="1071524" indent="-267881">
              <a:spcBef>
                <a:spcPts val="2672"/>
              </a:spcBef>
              <a:defRPr sz="1969"/>
            </a:lvl4pPr>
            <a:lvl5pPr marL="1339406" indent="-267881">
              <a:spcBef>
                <a:spcPts val="2672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75071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4660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535781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536403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4349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8EF09D-2B96-C544-AC5B-BCE2FAD0EA3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28175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4056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6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73807"/>
            <a:ext cx="7358063" cy="5353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687"/>
              </a:spcBef>
              <a:buSzTx/>
              <a:buNone/>
              <a:defRPr sz="2812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0394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317395" cy="297389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37496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449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7" descr="white-curve-bar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33763"/>
            <a:ext cx="91440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463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300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655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580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890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49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03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B9687-48E6-7F4E-900A-690A738F73E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84828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784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839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482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9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3" descr="white rectangle.png"/>
          <p:cNvPicPr>
            <a:picLocks noChangeAspect="1"/>
          </p:cNvPicPr>
          <p:nvPr userDrawn="1"/>
        </p:nvPicPr>
        <p:blipFill>
          <a:blip r:embed="rId2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2E0728-0183-3D49-A3FA-23739967C18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0863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07F944-259D-4A49-BBB3-4C21DA627D2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7940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FF6E62-89D8-FC45-9E0B-49929E707A6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7252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video" Target="../media/media1.mov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microsoft.com/office/2007/relationships/media" Target="../media/media1.mov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95400"/>
            <a:ext cx="7772400" cy="2590800"/>
          </a:xfrm>
          <a:prstGeom prst="rect">
            <a:avLst/>
          </a:prstGeom>
          <a:noFill/>
          <a:ln>
            <a:noFill/>
          </a:ln>
          <a:effectLst>
            <a:outerShdw blurRad="63500" dist="38099" dir="16979954" algn="ctr" rotWithShape="0">
              <a:schemeClr val="bg2">
                <a:alpha val="75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4063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ffectLst>
            <a:outerShdw blurRad="63500" dist="25400" dir="16979900" algn="ctr" rotWithShape="0">
              <a:schemeClr val="bg2">
                <a:alpha val="75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1422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9" y="641667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5BC828-61A2-AE42-B348-4270BF0FB9FA}" type="slidenum">
              <a:rPr lang="en-US" smtClean="0">
                <a:solidFill>
                  <a:srgbClr val="FFFFFF"/>
                </a:solidFill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990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marL="396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indent="-39688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9688" algn="ctr" rtl="0" fontAlgn="base">
        <a:spcBef>
          <a:spcPts val="7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46088" algn="ctr" rtl="0" fontAlgn="base">
        <a:spcBef>
          <a:spcPts val="6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03288" algn="ctr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604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8176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2748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7320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1892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646488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6" y="383977"/>
            <a:ext cx="7768828" cy="15984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6" y="1982391"/>
            <a:ext cx="7768828" cy="48756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75922" y="6250781"/>
            <a:ext cx="258961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66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44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0873D909-7D7B-624B-80F6-2FE04870AE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28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marL="4465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+mj-lt"/>
          <a:ea typeface="+mj-ea"/>
          <a:cs typeface="+mj-cs"/>
          <a:sym typeface="Arial" charset="0"/>
        </a:defRPr>
      </a:lvl1pPr>
      <a:lvl2pPr marL="4465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4465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4465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4465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325922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647379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968837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290294" algn="ctr" rtl="0" fontAlgn="base">
        <a:spcBef>
          <a:spcPct val="0"/>
        </a:spcBef>
        <a:spcAft>
          <a:spcPct val="0"/>
        </a:spcAft>
        <a:defRPr sz="4359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268998" indent="-241093" algn="l" rtl="0" fontAlgn="base">
        <a:spcBef>
          <a:spcPts val="773"/>
        </a:spcBef>
        <a:spcAft>
          <a:spcPct val="0"/>
        </a:spcAft>
        <a:buSzPct val="100000"/>
        <a:buFont typeface="Arial" charset="0"/>
        <a:buChar char="•"/>
        <a:defRPr sz="309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14555" indent="-200911" algn="l" rtl="0" fontAlgn="base">
        <a:spcBef>
          <a:spcPts val="633"/>
        </a:spcBef>
        <a:spcAft>
          <a:spcPct val="0"/>
        </a:spcAft>
        <a:buSzPct val="100000"/>
        <a:buFont typeface="Arial" charset="0"/>
        <a:buChar char="–"/>
        <a:defRPr sz="2672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95830" indent="-160729" algn="l" rtl="0" fontAlgn="base">
        <a:spcBef>
          <a:spcPts val="562"/>
        </a:spcBef>
        <a:spcAft>
          <a:spcPct val="0"/>
        </a:spcAft>
        <a:buSzPct val="100000"/>
        <a:buFont typeface="Arial" charset="0"/>
        <a:buChar char="•"/>
        <a:defRPr sz="239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117288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–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38745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60202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81660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403117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24574" indent="-160729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1969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umsoft_background_16.mov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21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필기체"/>
          <a:ea typeface="필기체"/>
          <a:cs typeface="필기체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1" kern="1200">
          <a:solidFill>
            <a:schemeClr val="bg1"/>
          </a:solidFill>
          <a:latin typeface="Helvetica Neue UltraLight"/>
          <a:ea typeface="+mn-ea"/>
          <a:cs typeface="Helvetica Neue Ultra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1" kern="1200">
          <a:solidFill>
            <a:schemeClr val="bg1"/>
          </a:solidFill>
          <a:latin typeface="Helvetica Neue UltraLight"/>
          <a:ea typeface="+mn-ea"/>
          <a:cs typeface="Helvetica Neue Ultra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1" kern="1200">
          <a:solidFill>
            <a:schemeClr val="bg1"/>
          </a:solidFill>
          <a:latin typeface="Helvetica Neue UltraLight"/>
          <a:ea typeface="+mn-ea"/>
          <a:cs typeface="Helvetica Neue Ultra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1" kern="1200">
          <a:solidFill>
            <a:schemeClr val="bg1"/>
          </a:solidFill>
          <a:latin typeface="Helvetica Neue UltraLight"/>
          <a:ea typeface="+mn-ea"/>
          <a:cs typeface="Helvetica Neue Ultra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1" kern="1200">
          <a:solidFill>
            <a:schemeClr val="bg1"/>
          </a:solidFill>
          <a:latin typeface="Helvetica Neue UltraLight"/>
          <a:ea typeface="+mn-ea"/>
          <a:cs typeface="Helvetica Neue Ultra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285750"/>
            <a:ext cx="7804547" cy="1491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471314"/>
            <a:ext cx="31739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5906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28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2145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42915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64372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8582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607287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928744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250201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71659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93116" marR="0" indent="-321457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800" kern="1200" spc="-15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93333" y="2198670"/>
            <a:ext cx="7772400" cy="990600"/>
          </a:xfrm>
        </p:spPr>
        <p:txBody>
          <a:bodyPr/>
          <a:lstStyle/>
          <a:p>
            <a:pPr eaLnBrk="1" hangingPunct="1"/>
            <a:r>
              <a:rPr lang="en-US" sz="6000" dirty="0">
                <a:latin typeface="Arial" charset="0"/>
                <a:ea typeface="ＭＳ Ｐゴシック" charset="0"/>
                <a:cs typeface="ＭＳ Ｐゴシック" charset="0"/>
              </a:rPr>
              <a:t>Some Review</a:t>
            </a:r>
          </a:p>
        </p:txBody>
      </p:sp>
    </p:spTree>
    <p:extLst>
      <p:ext uri="{BB962C8B-B14F-4D97-AF65-F5344CB8AC3E}">
        <p14:creationId xmlns:p14="http://schemas.microsoft.com/office/powerpoint/2010/main" val="18307853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30200"/>
            <a:ext cx="9144000" cy="17526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/>
              <a:t>Atrial Natriuretic Factor (Peptide)</a:t>
            </a:r>
            <a:b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</a:br>
            <a:endParaRPr lang="en-US">
              <a:latin typeface="ＭＳ Ｐゴシック" charset="0"/>
              <a:ea typeface="ＭＳ Ｐゴシック" charset="0"/>
              <a:cs typeface="ＭＳ Ｐゴシック" charset="0"/>
              <a:sym typeface="ＭＳ Ｐゴシック" charset="0"/>
            </a:endParaRPr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89013"/>
            <a:ext cx="6454775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954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77800"/>
            <a:ext cx="9156700" cy="11557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/>
              <a:t>Summary of Angiotensin 2 Actions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736600"/>
            <a:ext cx="62357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7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ormones.psd">
            <a:extLst>
              <a:ext uri="{FF2B5EF4-FFF2-40B4-BE49-F238E27FC236}">
                <a16:creationId xmlns:a16="http://schemas.microsoft.com/office/drawing/2014/main" id="{F85336D1-A8A3-5A4F-A08F-5C4B032EC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03" y="304800"/>
            <a:ext cx="55530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01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2906" y="0"/>
            <a:ext cx="8376047" cy="101798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Starling Equation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464469" y="964406"/>
            <a:ext cx="6484467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797" i="1"/>
              <a:t>J</a:t>
            </a:r>
            <a:r>
              <a:rPr lang="en-US" sz="3797" i="1" baseline="-25000"/>
              <a:t>v</a:t>
            </a:r>
            <a:r>
              <a:rPr lang="en-US" sz="3797" i="1"/>
              <a:t> = K</a:t>
            </a:r>
            <a:r>
              <a:rPr lang="en-US" sz="3797" i="1" baseline="-25000"/>
              <a:t>f</a:t>
            </a:r>
            <a:r>
              <a:rPr lang="en-US" sz="3797" i="1"/>
              <a:t> ([P</a:t>
            </a:r>
            <a:r>
              <a:rPr lang="en-US" sz="3797" i="1" baseline="-25000"/>
              <a:t>c</a:t>
            </a:r>
            <a:r>
              <a:rPr lang="en-US" sz="3797" i="1"/>
              <a:t>—P</a:t>
            </a:r>
            <a:r>
              <a:rPr lang="en-US" sz="3797" i="1" baseline="-25000"/>
              <a:t>i</a:t>
            </a:r>
            <a:r>
              <a:rPr lang="en-US" sz="3797" i="1"/>
              <a:t>] — σ [π</a:t>
            </a:r>
            <a:r>
              <a:rPr lang="en-US" sz="3797" i="1" baseline="-25000"/>
              <a:t>c</a:t>
            </a:r>
            <a:r>
              <a:rPr lang="en-US" sz="3797" i="1"/>
              <a:t>—π</a:t>
            </a:r>
            <a:r>
              <a:rPr lang="en-US" sz="3797" i="1" baseline="-25000"/>
              <a:t>i</a:t>
            </a:r>
            <a:r>
              <a:rPr lang="en-US" sz="3797" i="1"/>
              <a:t>])</a:t>
            </a:r>
            <a:endParaRPr lang="en-US" sz="3797"/>
          </a:p>
        </p:txBody>
      </p:sp>
      <p:sp>
        <p:nvSpPr>
          <p:cNvPr id="27652" name="Rectangle 18"/>
          <p:cNvSpPr>
            <a:spLocks noChangeArrowheads="1"/>
          </p:cNvSpPr>
          <p:nvPr/>
        </p:nvSpPr>
        <p:spPr bwMode="auto">
          <a:xfrm>
            <a:off x="778738" y="2357438"/>
            <a:ext cx="7919156" cy="268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375" i="1">
                <a:solidFill>
                  <a:srgbClr val="FF6666"/>
                </a:solidFill>
              </a:rPr>
              <a:t>If J</a:t>
            </a:r>
            <a:r>
              <a:rPr lang="en-US" sz="3375" i="1" baseline="-25000">
                <a:solidFill>
                  <a:srgbClr val="FF6666"/>
                </a:solidFill>
              </a:rPr>
              <a:t>v  </a:t>
            </a:r>
            <a:r>
              <a:rPr lang="en-US" sz="3375" i="1">
                <a:solidFill>
                  <a:srgbClr val="FF6666"/>
                </a:solidFill>
              </a:rPr>
              <a:t>is positive, fluid leaves the capillary</a:t>
            </a:r>
          </a:p>
          <a:p>
            <a:pPr algn="ctr"/>
            <a:r>
              <a:rPr lang="en-US" sz="3375" i="1">
                <a:solidFill>
                  <a:srgbClr val="FFFF00"/>
                </a:solidFill>
              </a:rPr>
              <a:t>(filtration)</a:t>
            </a:r>
          </a:p>
          <a:p>
            <a:pPr algn="ctr"/>
            <a:endParaRPr lang="en-US" sz="3375" i="1">
              <a:solidFill>
                <a:srgbClr val="FF6666"/>
              </a:solidFill>
            </a:endParaRPr>
          </a:p>
          <a:p>
            <a:pPr algn="ctr"/>
            <a:r>
              <a:rPr lang="en-US" sz="3375" i="1">
                <a:solidFill>
                  <a:srgbClr val="FF6666"/>
                </a:solidFill>
              </a:rPr>
              <a:t>If J</a:t>
            </a:r>
            <a:r>
              <a:rPr lang="en-US" sz="3375" i="1" baseline="-25000">
                <a:solidFill>
                  <a:srgbClr val="FF6666"/>
                </a:solidFill>
              </a:rPr>
              <a:t>v  </a:t>
            </a:r>
            <a:r>
              <a:rPr lang="en-US" sz="3375" i="1">
                <a:solidFill>
                  <a:srgbClr val="FF6666"/>
                </a:solidFill>
              </a:rPr>
              <a:t>is negative, fluid enters the capillary</a:t>
            </a:r>
          </a:p>
          <a:p>
            <a:pPr algn="ctr"/>
            <a:r>
              <a:rPr lang="en-US" sz="3375" i="1">
                <a:solidFill>
                  <a:srgbClr val="FFFF00"/>
                </a:solidFill>
              </a:rPr>
              <a:t>(absorption)</a:t>
            </a:r>
            <a:endParaRPr lang="en-US" sz="3375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rect Access Storage 17"/>
          <p:cNvSpPr>
            <a:spLocks noChangeArrowheads="1"/>
          </p:cNvSpPr>
          <p:nvPr/>
        </p:nvSpPr>
        <p:spPr bwMode="auto">
          <a:xfrm>
            <a:off x="2268141" y="1285875"/>
            <a:ext cx="4500563" cy="910828"/>
          </a:xfrm>
          <a:prstGeom prst="flowChartMagneticDrum">
            <a:avLst/>
          </a:prstGeom>
          <a:solidFill>
            <a:srgbClr val="80000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266" dirty="0"/>
          </a:p>
        </p:txBody>
      </p:sp>
      <p:sp>
        <p:nvSpPr>
          <p:cNvPr id="38915" name="TextBox 18"/>
          <p:cNvSpPr txBox="1">
            <a:spLocks noChangeArrowheads="1"/>
          </p:cNvSpPr>
          <p:nvPr/>
        </p:nvSpPr>
        <p:spPr bwMode="auto">
          <a:xfrm>
            <a:off x="553641" y="1500189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Arteriole</a:t>
            </a:r>
          </a:p>
        </p:txBody>
      </p:sp>
      <p:sp>
        <p:nvSpPr>
          <p:cNvPr id="38916" name="TextBox 19"/>
          <p:cNvSpPr txBox="1">
            <a:spLocks noChangeArrowheads="1"/>
          </p:cNvSpPr>
          <p:nvPr/>
        </p:nvSpPr>
        <p:spPr bwMode="auto">
          <a:xfrm>
            <a:off x="7036594" y="1500189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Venule</a:t>
            </a:r>
          </a:p>
        </p:txBody>
      </p:sp>
      <p:sp>
        <p:nvSpPr>
          <p:cNvPr id="38918" name="Rectangle 27"/>
          <p:cNvSpPr>
            <a:spLocks noChangeArrowheads="1"/>
          </p:cNvSpPr>
          <p:nvPr/>
        </p:nvSpPr>
        <p:spPr bwMode="auto">
          <a:xfrm>
            <a:off x="285750" y="4446985"/>
            <a:ext cx="8572500" cy="16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375"/>
              <a:t>Filtration occurs across the entirety of the capillary; considerable fluid is lost into the interstitial space!</a:t>
            </a:r>
          </a:p>
        </p:txBody>
      </p:sp>
      <p:sp>
        <p:nvSpPr>
          <p:cNvPr id="38919" name="Rectangle 12"/>
          <p:cNvSpPr>
            <a:spLocks noChangeArrowheads="1"/>
          </p:cNvSpPr>
          <p:nvPr/>
        </p:nvSpPr>
        <p:spPr bwMode="auto">
          <a:xfrm>
            <a:off x="500062" y="2625329"/>
            <a:ext cx="39020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 ([60 — (-3)] — [25 — 5])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392906" y="0"/>
            <a:ext cx="8376047" cy="101798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Increased Venous Pressure</a:t>
            </a:r>
          </a:p>
        </p:txBody>
      </p:sp>
      <p:sp>
        <p:nvSpPr>
          <p:cNvPr id="38921" name="Rectangle 14"/>
          <p:cNvSpPr>
            <a:spLocks noChangeArrowheads="1"/>
          </p:cNvSpPr>
          <p:nvPr/>
        </p:nvSpPr>
        <p:spPr bwMode="auto">
          <a:xfrm>
            <a:off x="5000625" y="2625329"/>
            <a:ext cx="39020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</a:t>
            </a:r>
            <a:r>
              <a:rPr lang="en-US" sz="3375" baseline="30000"/>
              <a:t> ≈ ([40 — (-3)] — [25 — 5])</a:t>
            </a:r>
          </a:p>
        </p:txBody>
      </p:sp>
      <p:sp>
        <p:nvSpPr>
          <p:cNvPr id="38922" name="Rectangle 15"/>
          <p:cNvSpPr>
            <a:spLocks noChangeArrowheads="1"/>
          </p:cNvSpPr>
          <p:nvPr/>
        </p:nvSpPr>
        <p:spPr bwMode="auto">
          <a:xfrm>
            <a:off x="553640" y="3214687"/>
            <a:ext cx="143340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43</a:t>
            </a:r>
            <a:endParaRPr lang="en-US" sz="3375" baseline="30000"/>
          </a:p>
        </p:txBody>
      </p:sp>
      <p:sp>
        <p:nvSpPr>
          <p:cNvPr id="38923" name="Rectangle 25"/>
          <p:cNvSpPr>
            <a:spLocks noChangeArrowheads="1"/>
          </p:cNvSpPr>
          <p:nvPr/>
        </p:nvSpPr>
        <p:spPr bwMode="auto">
          <a:xfrm>
            <a:off x="5000626" y="3321844"/>
            <a:ext cx="143340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23</a:t>
            </a:r>
            <a:endParaRPr lang="en-US" sz="3375" baseline="30000"/>
          </a:p>
        </p:txBody>
      </p:sp>
    </p:spTree>
    <p:extLst>
      <p:ext uri="{BB962C8B-B14F-4D97-AF65-F5344CB8AC3E}">
        <p14:creationId xmlns:p14="http://schemas.microsoft.com/office/powerpoint/2010/main" val="36220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rect Access Storage 17"/>
          <p:cNvSpPr>
            <a:spLocks noChangeArrowheads="1"/>
          </p:cNvSpPr>
          <p:nvPr/>
        </p:nvSpPr>
        <p:spPr bwMode="auto">
          <a:xfrm>
            <a:off x="2268141" y="1285875"/>
            <a:ext cx="4500563" cy="910828"/>
          </a:xfrm>
          <a:prstGeom prst="flowChartMagneticDrum">
            <a:avLst/>
          </a:prstGeom>
          <a:solidFill>
            <a:srgbClr val="80000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266" dirty="0"/>
          </a:p>
        </p:txBody>
      </p:sp>
      <p:sp>
        <p:nvSpPr>
          <p:cNvPr id="40963" name="TextBox 18"/>
          <p:cNvSpPr txBox="1">
            <a:spLocks noChangeArrowheads="1"/>
          </p:cNvSpPr>
          <p:nvPr/>
        </p:nvSpPr>
        <p:spPr bwMode="auto">
          <a:xfrm>
            <a:off x="553641" y="1500189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Arteriole</a:t>
            </a:r>
          </a:p>
        </p:txBody>
      </p:sp>
      <p:sp>
        <p:nvSpPr>
          <p:cNvPr id="40964" name="TextBox 19"/>
          <p:cNvSpPr txBox="1">
            <a:spLocks noChangeArrowheads="1"/>
          </p:cNvSpPr>
          <p:nvPr/>
        </p:nvSpPr>
        <p:spPr bwMode="auto">
          <a:xfrm>
            <a:off x="7036594" y="1500189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Venule</a:t>
            </a:r>
          </a:p>
        </p:txBody>
      </p:sp>
      <p:sp>
        <p:nvSpPr>
          <p:cNvPr id="40966" name="Rectangle 27"/>
          <p:cNvSpPr>
            <a:spLocks noChangeArrowheads="1"/>
          </p:cNvSpPr>
          <p:nvPr/>
        </p:nvSpPr>
        <p:spPr bwMode="auto">
          <a:xfrm>
            <a:off x="285750" y="4446985"/>
            <a:ext cx="8572500" cy="16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375"/>
              <a:t>Filtration occurs across the entirety of the capillary; considerable fluid is lost into the interstitial space!</a:t>
            </a:r>
          </a:p>
        </p:txBody>
      </p:sp>
      <p:sp>
        <p:nvSpPr>
          <p:cNvPr id="40967" name="Rectangle 12"/>
          <p:cNvSpPr>
            <a:spLocks noChangeArrowheads="1"/>
          </p:cNvSpPr>
          <p:nvPr/>
        </p:nvSpPr>
        <p:spPr bwMode="auto">
          <a:xfrm>
            <a:off x="500064" y="2625329"/>
            <a:ext cx="380046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 ([25 — (-3)] — [11— 2])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392906" y="0"/>
            <a:ext cx="8376047" cy="101798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Hypoproteinemia</a:t>
            </a:r>
          </a:p>
        </p:txBody>
      </p:sp>
      <p:sp>
        <p:nvSpPr>
          <p:cNvPr id="40969" name="Rectangle 14"/>
          <p:cNvSpPr>
            <a:spLocks noChangeArrowheads="1"/>
          </p:cNvSpPr>
          <p:nvPr/>
        </p:nvSpPr>
        <p:spPr bwMode="auto">
          <a:xfrm>
            <a:off x="5000626" y="2625329"/>
            <a:ext cx="380046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</a:t>
            </a:r>
            <a:r>
              <a:rPr lang="en-US" sz="3375" baseline="30000"/>
              <a:t> ≈ ([10 — (-3)] — [11— 2])</a:t>
            </a:r>
          </a:p>
        </p:txBody>
      </p:sp>
      <p:sp>
        <p:nvSpPr>
          <p:cNvPr id="40970" name="Rectangle 15"/>
          <p:cNvSpPr>
            <a:spLocks noChangeArrowheads="1"/>
          </p:cNvSpPr>
          <p:nvPr/>
        </p:nvSpPr>
        <p:spPr bwMode="auto">
          <a:xfrm>
            <a:off x="553640" y="3214687"/>
            <a:ext cx="143340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19</a:t>
            </a:r>
            <a:endParaRPr lang="en-US" sz="3375" baseline="30000"/>
          </a:p>
        </p:txBody>
      </p:sp>
      <p:sp>
        <p:nvSpPr>
          <p:cNvPr id="40971" name="Rectangle 25"/>
          <p:cNvSpPr>
            <a:spLocks noChangeArrowheads="1"/>
          </p:cNvSpPr>
          <p:nvPr/>
        </p:nvSpPr>
        <p:spPr bwMode="auto">
          <a:xfrm>
            <a:off x="5000627" y="3321844"/>
            <a:ext cx="119295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4</a:t>
            </a:r>
            <a:endParaRPr lang="en-US" sz="3375" baseline="30000"/>
          </a:p>
        </p:txBody>
      </p:sp>
    </p:spTree>
    <p:extLst>
      <p:ext uri="{BB962C8B-B14F-4D97-AF65-F5344CB8AC3E}">
        <p14:creationId xmlns:p14="http://schemas.microsoft.com/office/powerpoint/2010/main" val="5163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rect Access Storage 17"/>
          <p:cNvSpPr>
            <a:spLocks noChangeArrowheads="1"/>
          </p:cNvSpPr>
          <p:nvPr/>
        </p:nvSpPr>
        <p:spPr bwMode="auto">
          <a:xfrm>
            <a:off x="2589610" y="1178719"/>
            <a:ext cx="4500563" cy="910828"/>
          </a:xfrm>
          <a:prstGeom prst="flowChartMagneticDrum">
            <a:avLst/>
          </a:prstGeom>
          <a:solidFill>
            <a:srgbClr val="80000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266" dirty="0"/>
          </a:p>
        </p:txBody>
      </p:sp>
      <p:sp>
        <p:nvSpPr>
          <p:cNvPr id="43011" name="TextBox 18"/>
          <p:cNvSpPr txBox="1">
            <a:spLocks noChangeArrowheads="1"/>
          </p:cNvSpPr>
          <p:nvPr/>
        </p:nvSpPr>
        <p:spPr bwMode="auto">
          <a:xfrm>
            <a:off x="875109" y="1393031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Arteriole</a:t>
            </a:r>
          </a:p>
        </p:txBody>
      </p:sp>
      <p:sp>
        <p:nvSpPr>
          <p:cNvPr id="43012" name="TextBox 19"/>
          <p:cNvSpPr txBox="1">
            <a:spLocks noChangeArrowheads="1"/>
          </p:cNvSpPr>
          <p:nvPr/>
        </p:nvSpPr>
        <p:spPr bwMode="auto">
          <a:xfrm>
            <a:off x="7358062" y="1393031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Venule</a:t>
            </a:r>
          </a:p>
        </p:txBody>
      </p:sp>
      <p:sp>
        <p:nvSpPr>
          <p:cNvPr id="43014" name="Rectangle 27"/>
          <p:cNvSpPr>
            <a:spLocks noChangeArrowheads="1"/>
          </p:cNvSpPr>
          <p:nvPr/>
        </p:nvSpPr>
        <p:spPr bwMode="auto">
          <a:xfrm>
            <a:off x="285750" y="3750470"/>
            <a:ext cx="8572500" cy="268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375" dirty="0"/>
              <a:t>Consequently, fluid is absorbed from the interstitial space into the intravascular compartment.  Over time, this movement of fluid will serve to increase blood volume, thereby increasing blood pressure.</a:t>
            </a:r>
          </a:p>
        </p:txBody>
      </p:sp>
      <p:sp>
        <p:nvSpPr>
          <p:cNvPr id="43015" name="Rectangle 12"/>
          <p:cNvSpPr>
            <a:spLocks noChangeArrowheads="1"/>
          </p:cNvSpPr>
          <p:nvPr/>
        </p:nvSpPr>
        <p:spPr bwMode="auto">
          <a:xfrm>
            <a:off x="375047" y="2357437"/>
            <a:ext cx="39020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  ([15— (-3)] — [25 — 5])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392906" y="0"/>
            <a:ext cx="8376047" cy="101798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Hemorrhage</a:t>
            </a:r>
          </a:p>
        </p:txBody>
      </p:sp>
      <p:sp>
        <p:nvSpPr>
          <p:cNvPr id="43017" name="Rectangle 14"/>
          <p:cNvSpPr>
            <a:spLocks noChangeArrowheads="1"/>
          </p:cNvSpPr>
          <p:nvPr/>
        </p:nvSpPr>
        <p:spPr bwMode="auto">
          <a:xfrm>
            <a:off x="5179219" y="2357437"/>
            <a:ext cx="366158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</a:t>
            </a:r>
            <a:r>
              <a:rPr lang="en-US" sz="3375" baseline="30000"/>
              <a:t> ≈ ([5— (-3)] — [25 — 5])</a:t>
            </a:r>
          </a:p>
        </p:txBody>
      </p:sp>
      <p:sp>
        <p:nvSpPr>
          <p:cNvPr id="43018" name="Rectangle 15"/>
          <p:cNvSpPr>
            <a:spLocks noChangeArrowheads="1"/>
          </p:cNvSpPr>
          <p:nvPr/>
        </p:nvSpPr>
        <p:spPr bwMode="auto">
          <a:xfrm>
            <a:off x="875109" y="2786062"/>
            <a:ext cx="1457450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 -2</a:t>
            </a:r>
            <a:endParaRPr lang="en-US" sz="3375" baseline="30000"/>
          </a:p>
        </p:txBody>
      </p:sp>
      <p:sp>
        <p:nvSpPr>
          <p:cNvPr id="43019" name="Rectangle 25"/>
          <p:cNvSpPr>
            <a:spLocks noChangeArrowheads="1"/>
          </p:cNvSpPr>
          <p:nvPr/>
        </p:nvSpPr>
        <p:spPr bwMode="auto">
          <a:xfrm>
            <a:off x="5482828" y="2786062"/>
            <a:ext cx="1577676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-12</a:t>
            </a:r>
            <a:endParaRPr lang="en-US" sz="3375" baseline="30000"/>
          </a:p>
        </p:txBody>
      </p:sp>
    </p:spTree>
    <p:extLst>
      <p:ext uri="{BB962C8B-B14F-4D97-AF65-F5344CB8AC3E}">
        <p14:creationId xmlns:p14="http://schemas.microsoft.com/office/powerpoint/2010/main" val="3205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rect Access Storage 17"/>
          <p:cNvSpPr>
            <a:spLocks noChangeArrowheads="1"/>
          </p:cNvSpPr>
          <p:nvPr/>
        </p:nvSpPr>
        <p:spPr bwMode="auto">
          <a:xfrm>
            <a:off x="2214563" y="1768078"/>
            <a:ext cx="4500563" cy="910828"/>
          </a:xfrm>
          <a:prstGeom prst="flowChartMagneticDrum">
            <a:avLst/>
          </a:prstGeom>
          <a:solidFill>
            <a:srgbClr val="800000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266" dirty="0"/>
          </a:p>
        </p:txBody>
      </p:sp>
      <p:sp>
        <p:nvSpPr>
          <p:cNvPr id="43011" name="TextBox 18"/>
          <p:cNvSpPr txBox="1">
            <a:spLocks noChangeArrowheads="1"/>
          </p:cNvSpPr>
          <p:nvPr/>
        </p:nvSpPr>
        <p:spPr bwMode="auto">
          <a:xfrm>
            <a:off x="500062" y="1982391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Arteriole</a:t>
            </a:r>
          </a:p>
        </p:txBody>
      </p:sp>
      <p:sp>
        <p:nvSpPr>
          <p:cNvPr id="43012" name="TextBox 19"/>
          <p:cNvSpPr txBox="1">
            <a:spLocks noChangeArrowheads="1"/>
          </p:cNvSpPr>
          <p:nvPr/>
        </p:nvSpPr>
        <p:spPr bwMode="auto">
          <a:xfrm>
            <a:off x="6983016" y="1982391"/>
            <a:ext cx="1607344" cy="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391"/>
              <a:t>Venule</a:t>
            </a:r>
          </a:p>
        </p:txBody>
      </p:sp>
      <p:sp>
        <p:nvSpPr>
          <p:cNvPr id="43014" name="Rectangle 27"/>
          <p:cNvSpPr>
            <a:spLocks noChangeArrowheads="1"/>
          </p:cNvSpPr>
          <p:nvPr/>
        </p:nvSpPr>
        <p:spPr bwMode="auto">
          <a:xfrm>
            <a:off x="285750" y="4446985"/>
            <a:ext cx="8572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375"/>
              <a:t>The net filtration pressure increases to 1.4; more loss of fluid into the interstitial space!</a:t>
            </a:r>
          </a:p>
        </p:txBody>
      </p:sp>
      <p:sp>
        <p:nvSpPr>
          <p:cNvPr id="43015" name="Rectangle 12"/>
          <p:cNvSpPr>
            <a:spLocks noChangeArrowheads="1"/>
          </p:cNvSpPr>
          <p:nvPr/>
        </p:nvSpPr>
        <p:spPr bwMode="auto">
          <a:xfrm>
            <a:off x="2" y="2946798"/>
            <a:ext cx="45752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 1.4 * ([25 — (-3)] — [25 — 5])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392906" y="0"/>
            <a:ext cx="8376047" cy="101798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Increased Capillary Permeability</a:t>
            </a:r>
          </a:p>
        </p:txBody>
      </p:sp>
      <p:sp>
        <p:nvSpPr>
          <p:cNvPr id="43017" name="Rectangle 14"/>
          <p:cNvSpPr>
            <a:spLocks noChangeArrowheads="1"/>
          </p:cNvSpPr>
          <p:nvPr/>
        </p:nvSpPr>
        <p:spPr bwMode="auto">
          <a:xfrm>
            <a:off x="4804173" y="2946798"/>
            <a:ext cx="449514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</a:t>
            </a:r>
            <a:r>
              <a:rPr lang="en-US" sz="3375" baseline="30000"/>
              <a:t> ≈ 1.4 *([10 — (-3)] — [25 — 5])</a:t>
            </a:r>
          </a:p>
        </p:txBody>
      </p:sp>
      <p:sp>
        <p:nvSpPr>
          <p:cNvPr id="43018" name="Rectangle 15"/>
          <p:cNvSpPr>
            <a:spLocks noChangeArrowheads="1"/>
          </p:cNvSpPr>
          <p:nvPr/>
        </p:nvSpPr>
        <p:spPr bwMode="auto">
          <a:xfrm>
            <a:off x="500063" y="3696891"/>
            <a:ext cx="1882182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 11.2</a:t>
            </a:r>
            <a:endParaRPr lang="en-US" sz="3375" baseline="30000"/>
          </a:p>
        </p:txBody>
      </p:sp>
      <p:sp>
        <p:nvSpPr>
          <p:cNvPr id="43019" name="Rectangle 25"/>
          <p:cNvSpPr>
            <a:spLocks noChangeArrowheads="1"/>
          </p:cNvSpPr>
          <p:nvPr/>
        </p:nvSpPr>
        <p:spPr bwMode="auto">
          <a:xfrm>
            <a:off x="4839892" y="3696891"/>
            <a:ext cx="1697901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75" baseline="30000"/>
              <a:t>J</a:t>
            </a:r>
            <a:r>
              <a:rPr lang="en-US" sz="3375" baseline="-25000"/>
              <a:t>v </a:t>
            </a:r>
            <a:r>
              <a:rPr lang="en-US" sz="3375" baseline="30000"/>
              <a:t>≈</a:t>
            </a:r>
            <a:r>
              <a:rPr lang="en-US" sz="3375"/>
              <a:t>  -9.8</a:t>
            </a:r>
            <a:endParaRPr lang="en-US" sz="3375" baseline="30000"/>
          </a:p>
        </p:txBody>
      </p:sp>
      <p:sp>
        <p:nvSpPr>
          <p:cNvPr id="43020" name="TextBox 11"/>
          <p:cNvSpPr txBox="1">
            <a:spLocks noChangeArrowheads="1"/>
          </p:cNvSpPr>
          <p:nvPr/>
        </p:nvSpPr>
        <p:spPr bwMode="auto">
          <a:xfrm>
            <a:off x="767954" y="964406"/>
            <a:ext cx="7500938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2812"/>
              <a:t>Assume 40% increase in K</a:t>
            </a:r>
            <a:r>
              <a:rPr lang="en-US" sz="2812" baseline="-2500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6854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859"/>
            <a:ext cx="9072563" cy="812602"/>
          </a:xfrm>
        </p:spPr>
        <p:txBody>
          <a:bodyPr/>
          <a:lstStyle/>
          <a:p>
            <a:pPr algn="ctr"/>
            <a:r>
              <a:rPr lang="en-US" sz="3375" dirty="0">
                <a:latin typeface="Arial"/>
                <a:cs typeface="Arial"/>
              </a:rPr>
              <a:t>Example: Infusion of Hypertonic Saline</a:t>
            </a:r>
          </a:p>
        </p:txBody>
      </p:sp>
      <p:pic>
        <p:nvPicPr>
          <p:cNvPr id="6" name="Content Placeholder 5" descr="Space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42" r="-52342"/>
          <a:stretch>
            <a:fillRect/>
          </a:stretch>
        </p:blipFill>
        <p:spPr>
          <a:xfrm>
            <a:off x="-1321594" y="1660923"/>
            <a:ext cx="5715000" cy="5107781"/>
          </a:xfrm>
        </p:spPr>
      </p:pic>
      <p:sp>
        <p:nvSpPr>
          <p:cNvPr id="7" name="TextBox 6"/>
          <p:cNvSpPr txBox="1"/>
          <p:nvPr/>
        </p:nvSpPr>
        <p:spPr>
          <a:xfrm>
            <a:off x="3000376" y="1009775"/>
            <a:ext cx="6000750" cy="593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40" indent="-321440">
              <a:buFont typeface="Arial"/>
              <a:buChar char="•"/>
            </a:pPr>
            <a:r>
              <a:rPr lang="en-US" sz="2531" dirty="0"/>
              <a:t>Intravenous delivery of hypertonic saline results in the osmolarity of the intravascular space being higher than the interstital space.</a:t>
            </a:r>
          </a:p>
          <a:p>
            <a:pPr marL="321440" indent="-321440">
              <a:buFont typeface="Arial"/>
              <a:buChar char="•"/>
            </a:pPr>
            <a:r>
              <a:rPr lang="en-US" sz="2531" dirty="0"/>
              <a:t>Consequently, water leaves the interstitial space (osmosis) until the water concentration on the two sides of the capillary are equal.</a:t>
            </a:r>
          </a:p>
          <a:p>
            <a:pPr marL="321440" indent="-321440">
              <a:buFont typeface="Arial"/>
              <a:buChar char="•"/>
            </a:pPr>
            <a:r>
              <a:rPr lang="en-US" sz="2531" dirty="0"/>
              <a:t>As a result, the water concentration is higher in the intracellular space than in the interstitial space, and water leaves the cell.</a:t>
            </a:r>
          </a:p>
          <a:p>
            <a:pPr marL="321440" indent="-321440">
              <a:buFont typeface="Arial"/>
              <a:buChar char="•"/>
            </a:pPr>
            <a:r>
              <a:rPr lang="en-US" sz="2531" dirty="0"/>
              <a:t>Due to the loss of fluid, the cell shrinks.</a:t>
            </a:r>
          </a:p>
          <a:p>
            <a:pPr marL="321440" indent="-321440">
              <a:buFont typeface="Arial"/>
              <a:buChar char="•"/>
            </a:pPr>
            <a:endParaRPr lang="en-US" sz="2531" dirty="0"/>
          </a:p>
        </p:txBody>
      </p:sp>
      <p:grpSp>
        <p:nvGrpSpPr>
          <p:cNvPr id="38" name="Group 37"/>
          <p:cNvGrpSpPr/>
          <p:nvPr/>
        </p:nvGrpSpPr>
        <p:grpSpPr>
          <a:xfrm>
            <a:off x="232173" y="803672"/>
            <a:ext cx="1982391" cy="1017984"/>
            <a:chOff x="330200" y="1143000"/>
            <a:chExt cx="2819400" cy="1447800"/>
          </a:xfrm>
          <a:solidFill>
            <a:schemeClr val="bg1"/>
          </a:solidFill>
        </p:grpSpPr>
        <p:sp>
          <p:nvSpPr>
            <p:cNvPr id="3" name="TextBox 2"/>
            <p:cNvSpPr txBox="1"/>
            <p:nvPr/>
          </p:nvSpPr>
          <p:spPr>
            <a:xfrm>
              <a:off x="330200" y="1143000"/>
              <a:ext cx="2819400" cy="40836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66" dirty="0">
                  <a:solidFill>
                    <a:srgbClr val="FF0000"/>
                  </a:solidFill>
                </a:rPr>
                <a:t>Hypertonic Saline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1854200" y="1752600"/>
              <a:ext cx="0" cy="83820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85750" y="2411015"/>
            <a:ext cx="750094" cy="1500188"/>
            <a:chOff x="406399" y="3429000"/>
            <a:chExt cx="1066801" cy="2133600"/>
          </a:xfrm>
          <a:solidFill>
            <a:schemeClr val="bg1"/>
          </a:solidFill>
        </p:grpSpPr>
        <p:cxnSp>
          <p:nvCxnSpPr>
            <p:cNvPr id="10" name="Straight Arrow Connector 9"/>
            <p:cNvCxnSpPr/>
            <p:nvPr/>
          </p:nvCxnSpPr>
          <p:spPr bwMode="auto">
            <a:xfrm flipV="1">
              <a:off x="406400" y="3429000"/>
              <a:ext cx="0" cy="213360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6399" y="4343400"/>
              <a:ext cx="1066801" cy="40836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66" dirty="0">
                  <a:solidFill>
                    <a:srgbClr val="FF0000"/>
                  </a:solidFill>
                </a:rPr>
                <a:t>H</a:t>
              </a:r>
              <a:r>
                <a:rPr lang="en-US" sz="1266" baseline="-25000" dirty="0">
                  <a:solidFill>
                    <a:srgbClr val="FF0000"/>
                  </a:solidFill>
                </a:rPr>
                <a:t>2</a:t>
              </a:r>
              <a:r>
                <a:rPr lang="en-US" sz="1266" dirty="0">
                  <a:solidFill>
                    <a:srgbClr val="FF0000"/>
                  </a:solidFill>
                </a:rPr>
                <a:t>O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78781" y="4982767"/>
            <a:ext cx="1821656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>
                <a:solidFill>
                  <a:srgbClr val="FF1A1A"/>
                </a:solidFill>
              </a:rPr>
              <a:t>Cell </a:t>
            </a:r>
          </a:p>
          <a:p>
            <a:r>
              <a:rPr lang="en-US" sz="1266" dirty="0">
                <a:solidFill>
                  <a:srgbClr val="FF1A1A"/>
                </a:solidFill>
              </a:rPr>
              <a:t>Shrinks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85750" y="4500562"/>
            <a:ext cx="750094" cy="1500188"/>
            <a:chOff x="406400" y="6400800"/>
            <a:chExt cx="1066800" cy="2133600"/>
          </a:xfrm>
          <a:solidFill>
            <a:schemeClr val="bg1"/>
          </a:solidFill>
        </p:grpSpPr>
        <p:cxnSp>
          <p:nvCxnSpPr>
            <p:cNvPr id="33" name="Straight Arrow Connector 32"/>
            <p:cNvCxnSpPr/>
            <p:nvPr/>
          </p:nvCxnSpPr>
          <p:spPr bwMode="auto">
            <a:xfrm flipV="1">
              <a:off x="406400" y="6400800"/>
              <a:ext cx="0" cy="213360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06400" y="7391400"/>
              <a:ext cx="1066800" cy="40836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66" dirty="0">
                  <a:solidFill>
                    <a:srgbClr val="FF0000"/>
                  </a:solidFill>
                </a:rPr>
                <a:t>H</a:t>
              </a:r>
              <a:r>
                <a:rPr lang="en-US" sz="1266" baseline="-25000" dirty="0">
                  <a:solidFill>
                    <a:srgbClr val="FF0000"/>
                  </a:solidFill>
                </a:rPr>
                <a:t>2</a:t>
              </a:r>
              <a:r>
                <a:rPr lang="en-US" sz="1266" dirty="0">
                  <a:solidFill>
                    <a:srgbClr val="FF0000"/>
                  </a:solidFill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8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Measurement of Oxygen Delivery to Tissues: the Fick Principle</a:t>
            </a:r>
          </a:p>
        </p:txBody>
      </p:sp>
      <p:pic>
        <p:nvPicPr>
          <p:cNvPr id="92162" name="Picture 4" descr="FICK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029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6"/>
          <p:cNvSpPr>
            <a:spLocks noChangeArrowheads="1"/>
          </p:cNvSpPr>
          <p:nvPr/>
        </p:nvSpPr>
        <p:spPr bwMode="auto">
          <a:xfrm>
            <a:off x="4572000" y="1676401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F6666"/>
                </a:solidFill>
                <a:latin typeface="Arial" charset="0"/>
                <a:ea typeface="ヒラギノ角ゴ ProN W3" charset="0"/>
                <a:sym typeface="Arial" charset="0"/>
              </a:rPr>
              <a:t>Let: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CaO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= arterial 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content (O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/ml blood)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CvO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= venous 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content (O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/ml blood)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F = blood flow (ml/min)</a:t>
            </a:r>
          </a:p>
        </p:txBody>
      </p:sp>
      <p:sp>
        <p:nvSpPr>
          <p:cNvPr id="92164" name="Rectangle 7"/>
          <p:cNvSpPr>
            <a:spLocks noChangeArrowheads="1"/>
          </p:cNvSpPr>
          <p:nvPr/>
        </p:nvSpPr>
        <p:spPr bwMode="auto">
          <a:xfrm>
            <a:off x="1603771" y="3322882"/>
            <a:ext cx="69648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F6666"/>
                </a:solidFill>
                <a:latin typeface="Arial" charset="0"/>
                <a:ea typeface="ヒラギノ角ゴ ProN W3" charset="0"/>
                <a:sym typeface="Arial" charset="0"/>
              </a:rPr>
              <a:t>Then: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Rate of 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delivery = F * CaO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(O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/min)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Rate of 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removal = F * CvO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(O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/min)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QO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(oxygen delivery) = F * CaO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— F * CvO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OR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QO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(oxygen delivery) = F * (CaO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— CvO</a:t>
            </a:r>
            <a:r>
              <a:rPr lang="en-US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)</a:t>
            </a:r>
          </a:p>
        </p:txBody>
      </p:sp>
      <p:sp>
        <p:nvSpPr>
          <p:cNvPr id="92165" name="Rectangle 8"/>
          <p:cNvSpPr>
            <a:spLocks noChangeArrowheads="1"/>
          </p:cNvSpPr>
          <p:nvPr/>
        </p:nvSpPr>
        <p:spPr bwMode="auto">
          <a:xfrm>
            <a:off x="1089423" y="5181601"/>
            <a:ext cx="61960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6666"/>
                </a:solidFill>
                <a:latin typeface="Arial" charset="0"/>
                <a:ea typeface="ヒラギノ角ゴ ProN W3" charset="0"/>
                <a:sym typeface="Arial" charset="0"/>
              </a:rPr>
              <a:t>Applying algebra: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400" i="1" dirty="0">
              <a:solidFill>
                <a:srgbClr val="FFFFFF"/>
              </a:solidFill>
              <a:latin typeface="Arial" charset="0"/>
              <a:ea typeface="ヒラギノ角ゴ ProN W3" charset="0"/>
              <a:sym typeface="Arial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F = QO</a:t>
            </a:r>
            <a:r>
              <a:rPr lang="en-US" sz="2400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/(CaO</a:t>
            </a:r>
            <a:r>
              <a:rPr lang="en-US" sz="2400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 — CvO</a:t>
            </a:r>
            <a:r>
              <a:rPr lang="en-US" sz="2400" baseline="-250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ヒラギノ角ゴ ProN W3" charset="0"/>
                <a:sym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14487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Baroreceptor Reflex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0" y="1003017"/>
            <a:ext cx="4876800" cy="4419600"/>
          </a:xfrm>
        </p:spPr>
        <p:txBody>
          <a:bodyPr/>
          <a:lstStyle/>
          <a:p>
            <a:pPr marL="496888" indent="-457200" algn="l">
              <a:spcBef>
                <a:spcPts val="1363"/>
              </a:spcBef>
              <a:buFont typeface="Arial"/>
              <a:buChar char="•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Increases or decreases in blood pressure induce baroreceptor-mediated changes in sympathetic and parasympathetic activity</a:t>
            </a:r>
          </a:p>
          <a:p>
            <a:pPr marL="496888" indent="-457200" algn="l">
              <a:spcBef>
                <a:spcPts val="1363"/>
              </a:spcBef>
              <a:buFont typeface="Arial"/>
              <a:buChar char="•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Baroreceptor activity displays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ceiling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floor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effects</a:t>
            </a:r>
          </a:p>
        </p:txBody>
      </p:sp>
      <p:pic>
        <p:nvPicPr>
          <p:cNvPr id="36868" name="Picture 4" descr="5--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62027"/>
            <a:ext cx="40767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8927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Only Moderate Increases in Blood Pressure Occur During Exercise, Despite the Huge Increase in Cardiac Output</a:t>
            </a:r>
          </a:p>
        </p:txBody>
      </p:sp>
      <p:sp>
        <p:nvSpPr>
          <p:cNvPr id="25603" name="Up Arrow 10"/>
          <p:cNvSpPr>
            <a:spLocks noChangeArrowheads="1"/>
          </p:cNvSpPr>
          <p:nvPr/>
        </p:nvSpPr>
        <p:spPr bwMode="auto">
          <a:xfrm flipH="1" flipV="1">
            <a:off x="10058400" y="1646238"/>
            <a:ext cx="46038" cy="4603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604" name="Picture 6" descr="Untitled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4578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0" y="5410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6400" indent="-406400">
              <a:buFont typeface="Wingdings" charset="0"/>
              <a:buChar char="ü"/>
            </a:pPr>
            <a:r>
              <a:rPr lang="en-US"/>
              <a:t>Systolic pressure increases markedly during exercise, but diastolic pressure drops, generating a large increase in pulse pressure.</a:t>
            </a:r>
          </a:p>
        </p:txBody>
      </p:sp>
    </p:spTree>
    <p:extLst>
      <p:ext uri="{BB962C8B-B14F-4D97-AF65-F5344CB8AC3E}">
        <p14:creationId xmlns:p14="http://schemas.microsoft.com/office/powerpoint/2010/main" val="25370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2194" y="2722652"/>
            <a:ext cx="9144000" cy="9906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Arial" charset="0"/>
                <a:ea typeface="ＭＳ Ｐゴシック" charset="0"/>
                <a:cs typeface="ＭＳ Ｐゴシック" charset="0"/>
              </a:rPr>
              <a:t>Hemorrhage vs Exercise</a:t>
            </a:r>
          </a:p>
        </p:txBody>
      </p:sp>
      <p:sp>
        <p:nvSpPr>
          <p:cNvPr id="25603" name="Up Arrow 10"/>
          <p:cNvSpPr>
            <a:spLocks noChangeArrowheads="1"/>
          </p:cNvSpPr>
          <p:nvPr/>
        </p:nvSpPr>
        <p:spPr bwMode="auto">
          <a:xfrm flipH="1" flipV="1">
            <a:off x="10058400" y="1646238"/>
            <a:ext cx="46038" cy="4603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2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5012" y="0"/>
            <a:ext cx="7769016" cy="891251"/>
          </a:xfrm>
        </p:spPr>
        <p:txBody>
          <a:bodyPr/>
          <a:lstStyle/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 Anatomy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BE4AA-2143-E641-9E12-36E65B18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48" y="1299966"/>
            <a:ext cx="4502552" cy="54570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3FD61A65-5C01-DB45-842B-5D284672C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91251"/>
            <a:ext cx="4785642" cy="532783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Bowman’s capsule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Proximal (convoluted) tubule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Loop of Henle</a:t>
            </a:r>
          </a:p>
          <a:p>
            <a:pPr marL="914400" lvl="1" indent="-457200" algn="l">
              <a:buFont typeface="Wingdings" pitchFamily="2" charset="2"/>
              <a:buChar char="ü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descending limb</a:t>
            </a:r>
          </a:p>
          <a:p>
            <a:pPr marL="914400" lvl="1" indent="-457200" algn="l">
              <a:buFont typeface="Wingdings" pitchFamily="2" charset="2"/>
              <a:buChar char="ü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ascending limb</a:t>
            </a:r>
          </a:p>
          <a:p>
            <a:pPr marL="914400" lvl="1" indent="-457200" algn="l">
              <a:buFont typeface="Wingdings" pitchFamily="2" charset="2"/>
              <a:buChar char="ü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Thick ascending limb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Distal tubule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Collecting duct</a:t>
            </a:r>
          </a:p>
          <a:p>
            <a:pPr marL="914400" lvl="1" indent="-457200" algn="l">
              <a:buFont typeface="Wingdings" pitchFamily="2" charset="2"/>
              <a:buChar char="ü"/>
            </a:pPr>
            <a:endParaRPr lang="en-US" dirty="0"/>
          </a:p>
          <a:p>
            <a:pPr marL="914400" lvl="1" indent="-457200" algn="l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F84C9-D2E5-984F-970B-9A7F51EAA38E}"/>
              </a:ext>
            </a:extLst>
          </p:cNvPr>
          <p:cNvSpPr txBox="1"/>
          <p:nvPr/>
        </p:nvSpPr>
        <p:spPr>
          <a:xfrm>
            <a:off x="173621" y="5934032"/>
            <a:ext cx="4965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Distal tubule and collecting duct together form the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distal nephron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1198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937550"/>
            <a:ext cx="4015106" cy="5347503"/>
          </a:xfrm>
        </p:spPr>
        <p:txBody>
          <a:bodyPr>
            <a:normAutofit/>
          </a:bodyPr>
          <a:lstStyle/>
          <a:p>
            <a:r>
              <a:rPr lang="en-US" b="1" i="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Transport maximum</a:t>
            </a: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maximum that can be reabsorbed per unit time. Usually occurs when transporters are saturated.</a:t>
            </a:r>
            <a:endParaRPr lang="en-US" sz="240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202F13-AF09-1A4B-915C-78A9AAEFA61A}"/>
              </a:ext>
            </a:extLst>
          </p:cNvPr>
          <p:cNvSpPr txBox="1">
            <a:spLocks/>
          </p:cNvSpPr>
          <p:nvPr/>
        </p:nvSpPr>
        <p:spPr>
          <a:xfrm>
            <a:off x="241759" y="46299"/>
            <a:ext cx="8777146" cy="89125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필기체"/>
                <a:ea typeface="필기체"/>
                <a:cs typeface="필기체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Movement of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A258C-7815-5E4E-91E7-35EAB0F9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05" y="1250066"/>
            <a:ext cx="5003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5576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Glomerular Capillary Hydrostatic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CDA4E10-EAF1-3744-9448-8E25139F0E3B}"/>
              </a:ext>
            </a:extLst>
          </p:cNvPr>
          <p:cNvSpPr txBox="1">
            <a:spLocks/>
          </p:cNvSpPr>
          <p:nvPr/>
        </p:nvSpPr>
        <p:spPr>
          <a:xfrm>
            <a:off x="0" y="1160251"/>
            <a:ext cx="4792133" cy="55114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a result----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Moderate levels of efferent arteriole constriction cause a slight increase in GFR.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severe constriction, there is a decrease in GFR due to a rapid buildup of oncotic pressure as blood moves through the glomerular capillaries.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4C32D-DDAF-0F4F-A7AD-73296BE0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33" y="1357714"/>
            <a:ext cx="4351867" cy="29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472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Glomerular Capillary Hydrostatic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CDA4E10-EAF1-3744-9448-8E25139F0E3B}"/>
              </a:ext>
            </a:extLst>
          </p:cNvPr>
          <p:cNvSpPr txBox="1">
            <a:spLocks/>
          </p:cNvSpPr>
          <p:nvPr/>
        </p:nvSpPr>
        <p:spPr>
          <a:xfrm>
            <a:off x="0" y="1160251"/>
            <a:ext cx="9144000" cy="202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contrast afferent arteriole constriction is straightforward: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afferent arteriole resistance increases, GFR decreases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425F9-CCD8-F945-8631-2E72A5B93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66" y="3339980"/>
            <a:ext cx="5291667" cy="33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3728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Glomerular Capillary Hydrostatic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CDA4E10-EAF1-3744-9448-8E25139F0E3B}"/>
              </a:ext>
            </a:extLst>
          </p:cNvPr>
          <p:cNvSpPr txBox="1">
            <a:spLocks/>
          </p:cNvSpPr>
          <p:nvPr/>
        </p:nvSpPr>
        <p:spPr>
          <a:xfrm>
            <a:off x="220133" y="1320799"/>
            <a:ext cx="4572000" cy="5266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Angiotensin II tends to preferentially constrict the efferent arteriole, thereby increasing GFR.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However, the effect is complicated as Ang II levels increase with low BP and high sympathetic activity.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02B6B-A2DD-7A42-B905-3818104AA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419931"/>
            <a:ext cx="3742267" cy="2534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74E22-F9ED-8841-BEE4-C1B3730E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059345"/>
            <a:ext cx="3718946" cy="2527721"/>
          </a:xfrm>
          <a:prstGeom prst="rect">
            <a:avLst/>
          </a:prstGeom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D00BC92E-F5E6-6343-A0F6-3A670E11D516}"/>
              </a:ext>
            </a:extLst>
          </p:cNvPr>
          <p:cNvSpPr/>
          <p:nvPr/>
        </p:nvSpPr>
        <p:spPr>
          <a:xfrm rot="5400000">
            <a:off x="6500893" y="1198338"/>
            <a:ext cx="301606" cy="926662"/>
          </a:xfrm>
          <a:prstGeom prst="notchedRightArrow">
            <a:avLst/>
          </a:prstGeom>
          <a:gradFill>
            <a:gsLst>
              <a:gs pos="0">
                <a:srgbClr val="A30002"/>
              </a:gs>
              <a:gs pos="100000">
                <a:srgbClr val="450B11"/>
              </a:gs>
            </a:gsLst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2135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Tubuloglomerular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CDA4E10-EAF1-3744-9448-8E25139F0E3B}"/>
              </a:ext>
            </a:extLst>
          </p:cNvPr>
          <p:cNvSpPr txBox="1">
            <a:spLocks/>
          </p:cNvSpPr>
          <p:nvPr/>
        </p:nvSpPr>
        <p:spPr>
          <a:xfrm>
            <a:off x="220132" y="1527568"/>
            <a:ext cx="4758267" cy="5250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Na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low,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macula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cells release signaling molecules: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Adenosine: causes dilation of afferent arteriole.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Prostaglandins and others: cause JG cells to release renin (and efferent arteriole constriction).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C5BB7-51BD-7A47-8DAA-6157969C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77" y="1949585"/>
            <a:ext cx="3873500" cy="4406900"/>
          </a:xfrm>
          <a:prstGeom prst="rect">
            <a:avLst/>
          </a:prstGeom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D00BC92E-F5E6-6343-A0F6-3A670E11D516}"/>
              </a:ext>
            </a:extLst>
          </p:cNvPr>
          <p:cNvSpPr/>
          <p:nvPr/>
        </p:nvSpPr>
        <p:spPr>
          <a:xfrm rot="5400000">
            <a:off x="6728725" y="4297138"/>
            <a:ext cx="301606" cy="926662"/>
          </a:xfrm>
          <a:prstGeom prst="notchedRightArrow">
            <a:avLst/>
          </a:prstGeom>
          <a:gradFill>
            <a:gsLst>
              <a:gs pos="0">
                <a:srgbClr val="A30002"/>
              </a:gs>
              <a:gs pos="100000">
                <a:srgbClr val="450B11"/>
              </a:gs>
            </a:gsLst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9D150601-5A88-7E45-B657-30E0C7314ACE}"/>
              </a:ext>
            </a:extLst>
          </p:cNvPr>
          <p:cNvSpPr/>
          <p:nvPr/>
        </p:nvSpPr>
        <p:spPr>
          <a:xfrm rot="6223576">
            <a:off x="7897126" y="3689703"/>
            <a:ext cx="301606" cy="926662"/>
          </a:xfrm>
          <a:prstGeom prst="notchedRightArrow">
            <a:avLst/>
          </a:prstGeom>
          <a:gradFill>
            <a:gsLst>
              <a:gs pos="0">
                <a:srgbClr val="A30002"/>
              </a:gs>
              <a:gs pos="100000">
                <a:srgbClr val="450B11"/>
              </a:gs>
            </a:gsLst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3246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Tubuloglomerular</a:t>
            </a: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Feedback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CDA4E10-EAF1-3744-9448-8E25139F0E3B}"/>
              </a:ext>
            </a:extLst>
          </p:cNvPr>
          <p:cNvSpPr txBox="1">
            <a:spLocks/>
          </p:cNvSpPr>
          <p:nvPr/>
        </p:nvSpPr>
        <p:spPr>
          <a:xfrm>
            <a:off x="220132" y="1527568"/>
            <a:ext cx="4434995" cy="525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a result: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afferent arteriole dilates and the efferent arteriole constricts.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Hence, GFR increases.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Tubuloglomerular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feedback helps to stabilize GFR.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FAA1A-9E20-EA4D-A034-DB2056FF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727" y="1638404"/>
            <a:ext cx="4206105" cy="48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4855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5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Review: Increase of Renin Release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F822E-630B-7D48-AA68-DC69BDE1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95" y="1219494"/>
            <a:ext cx="4938713" cy="5250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E84A5-6C79-EE4F-8D5D-E6966F3D2747}"/>
              </a:ext>
            </a:extLst>
          </p:cNvPr>
          <p:cNvSpPr txBox="1"/>
          <p:nvPr/>
        </p:nvSpPr>
        <p:spPr>
          <a:xfrm>
            <a:off x="3451646" y="4316703"/>
            <a:ext cx="702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Helvetica Neue" panose="02000503000000020004" pitchFamily="2" charset="0"/>
                <a:cs typeface="Helvetica Neue" panose="02000503000000020004" pitchFamily="2" charset="0"/>
              </a:rPr>
              <a:t>b</a:t>
            </a:r>
            <a:r>
              <a:rPr kumimoji="0" lang="en-US" sz="4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502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Neural Basis of the Baroreceptor Reflex</a:t>
            </a:r>
          </a:p>
        </p:txBody>
      </p:sp>
      <p:pic>
        <p:nvPicPr>
          <p:cNvPr id="38916" name="Picture 3" descr="Baroreceptor Reflex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175535"/>
            <a:ext cx="44069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58270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0402" y="197096"/>
            <a:ext cx="8439729" cy="85133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Osmosis Drives Absorption of Small Molecules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8F99FB8D-FD33-8142-86D3-6DBDB9A2A823}"/>
              </a:ext>
            </a:extLst>
          </p:cNvPr>
          <p:cNvSpPr txBox="1">
            <a:spLocks/>
          </p:cNvSpPr>
          <p:nvPr/>
        </p:nvSpPr>
        <p:spPr>
          <a:xfrm>
            <a:off x="135671" y="1320503"/>
            <a:ext cx="5960329" cy="571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water leaves the tubule, ions that are left behind are concentrated.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Consequently, if the tubule is permeable to them, they leave via diffusion.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example is the nitrogenous waste molecule urea.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49574-B99C-FC4A-AA1A-C69499E9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173" y="1555749"/>
            <a:ext cx="3096827" cy="47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673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0402" y="197096"/>
            <a:ext cx="8439729" cy="85133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of Inulin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8F99FB8D-FD33-8142-86D3-6DBDB9A2A823}"/>
              </a:ext>
            </a:extLst>
          </p:cNvPr>
          <p:cNvSpPr txBox="1">
            <a:spLocks/>
          </p:cNvSpPr>
          <p:nvPr/>
        </p:nvSpPr>
        <p:spPr>
          <a:xfrm>
            <a:off x="135671" y="1807851"/>
            <a:ext cx="4734041" cy="39950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Excretion rate of inulin = [inulin]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GFR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GFR =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Excretion rate of inulin / [inulin]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393D0-3E3B-F943-980C-AF9B7610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1481974"/>
            <a:ext cx="4133850" cy="46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283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C3CE97-15EA-E54C-86EA-C8C74EDE3236}"/>
              </a:ext>
            </a:extLst>
          </p:cNvPr>
          <p:cNvSpPr txBox="1"/>
          <p:nvPr/>
        </p:nvSpPr>
        <p:spPr>
          <a:xfrm>
            <a:off x="6096000" y="811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0402" y="197096"/>
            <a:ext cx="8439729" cy="85133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of Creatinine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8F99FB8D-FD33-8142-86D3-6DBDB9A2A823}"/>
              </a:ext>
            </a:extLst>
          </p:cNvPr>
          <p:cNvSpPr txBox="1">
            <a:spLocks/>
          </p:cNvSpPr>
          <p:nvPr/>
        </p:nvSpPr>
        <p:spPr>
          <a:xfrm>
            <a:off x="135671" y="1179201"/>
            <a:ext cx="8624460" cy="3995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1" kern="1200">
                <a:solidFill>
                  <a:schemeClr val="bg1"/>
                </a:solidFill>
                <a:latin typeface="Helvetica Neue UltraLight"/>
                <a:ea typeface="+mn-ea"/>
                <a:cs typeface="Helvetica Neue Ul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[creatinine] = 1.5 mg/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Urine volume = 1.5 L/24 hours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Urine [creatinine] = 1.44 gm/L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Thus,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Urine flow rate = 1,500 ml/1440 min = 1.04 ml/min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Urine [creatinine] = 1.44 gm/L = 1.44 mg/ml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[creatinine] = 1.5 mg/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0.015 mg/ml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Creatinine Clearance = GFR = (1.04 ml/min x 1.44 mg/ml) / 0.015 mg/ml = 100 ml/min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that this estimate will be about 10% elevated, due to the small secretion of creatinine that elevates urine concentrations over that produced by filtration.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72475-2E36-8740-B19A-A4548D7C9466}"/>
              </a:ext>
            </a:extLst>
          </p:cNvPr>
          <p:cNvSpPr txBox="1"/>
          <p:nvPr/>
        </p:nvSpPr>
        <p:spPr>
          <a:xfrm>
            <a:off x="2657475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4814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7F4F-A55C-2444-ADAA-0A3A3F0D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7" y="192419"/>
            <a:ext cx="7804547" cy="149125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Osmolarity of Fluid in the Tubule Varies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C1024-2191-A640-85F5-D7B9C07FF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42" y="2266268"/>
            <a:ext cx="5761220" cy="36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7F4F-A55C-2444-ADAA-0A3A3F0D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9" y="119829"/>
            <a:ext cx="8974336" cy="989756"/>
          </a:xfrm>
        </p:spPr>
        <p:txBody>
          <a:bodyPr>
            <a:normAutofit/>
          </a:bodyPr>
          <a:lstStyle/>
          <a:p>
            <a:r>
              <a:rPr lang="en-US" sz="4219" b="1"/>
              <a:t>The Renal Countercurrent Multiplier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3010F-A45F-A141-A695-C34EE5AD9621}"/>
              </a:ext>
            </a:extLst>
          </p:cNvPr>
          <p:cNvSpPr/>
          <p:nvPr/>
        </p:nvSpPr>
        <p:spPr>
          <a:xfrm>
            <a:off x="882325" y="4011183"/>
            <a:ext cx="7698803" cy="914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US" sz="2672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Repeated over and over, this results in high osmolarity in the renal medulla.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DB9DA-1233-DE4F-A4AD-F46EFC4A9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5" y="1036044"/>
            <a:ext cx="7698803" cy="26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7F4F-A55C-2444-ADAA-0A3A3F0D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9" y="233898"/>
            <a:ext cx="8974336" cy="989756"/>
          </a:xfrm>
        </p:spPr>
        <p:txBody>
          <a:bodyPr>
            <a:normAutofit fontScale="90000"/>
          </a:bodyPr>
          <a:lstStyle/>
          <a:p>
            <a:r>
              <a:rPr lang="en-US" sz="4219" b="1"/>
              <a:t>Urea Contributes to Medullary Osmolarity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F37CE-E142-2249-B46F-90B9DD9F1860}"/>
              </a:ext>
            </a:extLst>
          </p:cNvPr>
          <p:cNvSpPr/>
          <p:nvPr/>
        </p:nvSpPr>
        <p:spPr>
          <a:xfrm>
            <a:off x="5606692" y="1576868"/>
            <a:ext cx="35373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Urea is reabsorbed in a regulated fashion in the collecting duct, adding to Na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create high medullary osmolarity.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Note that the molecule is recycled.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240D-C326-1847-8A31-E2CBE2000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" y="1570593"/>
            <a:ext cx="5494973" cy="50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7F4F-A55C-2444-ADAA-0A3A3F0D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9" y="233898"/>
            <a:ext cx="8650562" cy="989756"/>
          </a:xfrm>
        </p:spPr>
        <p:txBody>
          <a:bodyPr>
            <a:normAutofit fontScale="90000"/>
          </a:bodyPr>
          <a:lstStyle/>
          <a:p>
            <a:r>
              <a:rPr lang="en-US" sz="4219" b="1"/>
              <a:t>Vasopressin Regulates H</a:t>
            </a:r>
            <a:r>
              <a:rPr lang="en-US" sz="4219" b="1" baseline="-25000"/>
              <a:t>2</a:t>
            </a:r>
            <a:r>
              <a:rPr lang="en-US" sz="4219" b="1"/>
              <a:t>O Reabsorption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F37CE-E142-2249-B46F-90B9DD9F1860}"/>
              </a:ext>
            </a:extLst>
          </p:cNvPr>
          <p:cNvSpPr/>
          <p:nvPr/>
        </p:nvSpPr>
        <p:spPr>
          <a:xfrm>
            <a:off x="420849" y="4779155"/>
            <a:ext cx="8650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Vasopressin (ADH) plays a key role in regulating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(and urea) reabsorption.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noted earlier,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and NaCl reabsorption vary in different parts of the nephron.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8C259-D93A-434A-BB19-79627FFC3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35" y="1496176"/>
            <a:ext cx="6790009" cy="30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/>
          </a:bodyPr>
          <a:lstStyle/>
          <a:p>
            <a:r>
              <a:rPr lang="en-US" sz="4219" b="1"/>
              <a:t>Proximal Tubule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4220574" y="1537632"/>
            <a:ext cx="4674545" cy="486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Glucose and amino acids are virtually all absorbed in the proximal tubule, and substantial HCO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absorption occurs as well.</a:t>
            </a: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substances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creatinine) increase in concentration along the proximal tubule, as water leaves by osmosis.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66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8208C-D0EA-8341-B416-E918F387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" y="1817621"/>
            <a:ext cx="4035066" cy="41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 fontScale="90000"/>
          </a:bodyPr>
          <a:lstStyle/>
          <a:p>
            <a:r>
              <a:rPr lang="en-US" sz="4219" b="1"/>
              <a:t>Loop of Henle (thick ascending limb)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4790922" y="1091724"/>
            <a:ext cx="4239007" cy="5088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Impermeable to water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 transport of many ions.  A major contributor is 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1-sodium, 2-chloride, 1-potassium co-transporter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which is “powered”  by the Na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pump.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Na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exchanger is also present, as in the proximal limb.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D545A-7B6F-C54B-A08F-F83F66499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7" y="1537347"/>
            <a:ext cx="4321969" cy="44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/>
          </a:bodyPr>
          <a:lstStyle/>
          <a:p>
            <a:r>
              <a:rPr lang="en-US" sz="4219" b="1"/>
              <a:t>Early Distal Tubule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4272424" y="1662158"/>
            <a:ext cx="4622695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US" sz="2672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5% of the filtered load of NaCl is reabsorbed in the early distal tubule via the sodium-chloride co-transporter.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endParaRPr lang="en-US" sz="2672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r>
              <a:rPr lang="en-US" sz="2672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Thiazide diuretics inhibit this co-transporter.</a:t>
            </a: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endParaRPr lang="en-US" sz="2672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401822" indent="-401822" defTabSz="410751" hangingPunct="0">
              <a:buFont typeface="Arial" panose="020B0604020202020204" pitchFamily="34" charset="0"/>
              <a:buChar char="•"/>
            </a:pPr>
            <a:endParaRPr lang="en-US" sz="2672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F0DBB-659D-0D44-99ED-690A53385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5" y="1983626"/>
            <a:ext cx="4077429" cy="30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D091-BB1E-0749-858F-E527D407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45" y="0"/>
            <a:ext cx="7772400" cy="1770434"/>
          </a:xfrm>
        </p:spPr>
        <p:txBody>
          <a:bodyPr/>
          <a:lstStyle/>
          <a:p>
            <a:r>
              <a:rPr lang="en-US"/>
              <a:t>Clonidine</a:t>
            </a:r>
            <a:r>
              <a:rPr lang="en-US">
                <a:sym typeface="Wingdings" pitchFamily="2" charset="2"/>
              </a:rPr>
              <a:t>—Acts in RVLM to Lower Blood Pressure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C8862-AE52-FB4F-86A8-180E8A4F2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53" y="1770434"/>
            <a:ext cx="5648984" cy="46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123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 fontScale="90000"/>
          </a:bodyPr>
          <a:lstStyle/>
          <a:p>
            <a:r>
              <a:rPr lang="en-US" sz="4219" b="1"/>
              <a:t>Late Distal Tubule and Collecting Duct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4272424" y="1454758"/>
            <a:ext cx="4790921" cy="3826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Principal cells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a prominent role in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secretion. 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hormone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aldosterone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enhances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secretion by up-regulating epithelial Na+ channels (ENACs) and stimulating the Na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pump.</a:t>
            </a:r>
          </a:p>
          <a:p>
            <a:pPr algn="l"/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C2E03-9272-4641-8B7A-655570FD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428"/>
            <a:ext cx="4127244" cy="35587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4327CF-6032-9845-AC04-B7E6E93D41C7}"/>
              </a:ext>
            </a:extLst>
          </p:cNvPr>
          <p:cNvSpPr/>
          <p:nvPr/>
        </p:nvSpPr>
        <p:spPr>
          <a:xfrm>
            <a:off x="2633969" y="3064390"/>
            <a:ext cx="1389575" cy="466515"/>
          </a:xfrm>
          <a:prstGeom prst="ellipse">
            <a:avLst/>
          </a:prstGeom>
          <a:noFill/>
          <a:ln w="1270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687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EA58F-C347-B443-A2DC-918C5D9B0B9C}"/>
              </a:ext>
            </a:extLst>
          </p:cNvPr>
          <p:cNvSpPr txBox="1"/>
          <p:nvPr/>
        </p:nvSpPr>
        <p:spPr>
          <a:xfrm>
            <a:off x="2131429" y="3518749"/>
            <a:ext cx="1005083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>
                <a:solidFill>
                  <a:srgbClr val="FF0000"/>
                </a:solidFill>
                <a:sym typeface="Helvetica Light"/>
              </a:rPr>
              <a:t>ENAC</a:t>
            </a:r>
          </a:p>
        </p:txBody>
      </p:sp>
    </p:spTree>
    <p:extLst>
      <p:ext uri="{BB962C8B-B14F-4D97-AF65-F5344CB8AC3E}">
        <p14:creationId xmlns:p14="http://schemas.microsoft.com/office/powerpoint/2010/main" val="24698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 fontScale="90000"/>
          </a:bodyPr>
          <a:lstStyle/>
          <a:p>
            <a:r>
              <a:rPr lang="en-US" sz="4219" b="1"/>
              <a:t>Late Distal Tubule and Collecting Duct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3131727" y="1215733"/>
            <a:ext cx="5786438" cy="4719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Intercalated cells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play a major role in acid-base regulation.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Type-A intercalated cells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secrete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ions via a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ATPase and a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K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ATPase. 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cells reabsorb HCO3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every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that is secreted.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cells play a key role in eliminating 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during acidosis.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A9E30-E9CC-C54E-8E08-A54C1A3D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1215734"/>
            <a:ext cx="2963649" cy="53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CF4947-03F0-3C45-8F62-A774C30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101968"/>
            <a:ext cx="8650562" cy="989756"/>
          </a:xfrm>
        </p:spPr>
        <p:txBody>
          <a:bodyPr>
            <a:normAutofit/>
          </a:bodyPr>
          <a:lstStyle/>
          <a:p>
            <a:r>
              <a:rPr lang="en-US" sz="4219" b="1"/>
              <a:t>Summary of Tubule Concentrations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8872F-A95A-6E47-B61F-5F6CD95C220D}"/>
              </a:ext>
            </a:extLst>
          </p:cNvPr>
          <p:cNvSpPr/>
          <p:nvPr/>
        </p:nvSpPr>
        <p:spPr>
          <a:xfrm>
            <a:off x="3803470" y="1682382"/>
            <a:ext cx="5226459" cy="373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substances are totally reabsorbed in the proximal tubule.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822" indent="-401822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Others increase in concentration as water is reabsorbed.</a:t>
            </a:r>
          </a:p>
          <a:p>
            <a:pPr marL="401822" indent="-401822">
              <a:buFont typeface="Arial" panose="020B0604020202020204" pitchFamily="34" charset="0"/>
              <a:buChar char="•"/>
            </a:pPr>
            <a:endParaRPr lang="en-US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12632-4C3B-1A4C-AB63-5FA1256B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" y="1338876"/>
            <a:ext cx="3487974" cy="43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2C8C6-4EBE-E64D-8595-B6E37DDE2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4" y="1279295"/>
            <a:ext cx="3669466" cy="462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B6DDA-95CA-7D4D-984F-2025A2BE3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1" y="1279294"/>
            <a:ext cx="4263246" cy="46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F62C-44FF-3C41-8424-8390B830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Hormones that Affect Reabsorption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B42D3-9493-BF45-B939-0D58BA2D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13" y="2155442"/>
            <a:ext cx="7804547" cy="44201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Vasopressin</a:t>
            </a:r>
          </a:p>
          <a:p>
            <a:r>
              <a:rPr lang="en-US" dirty="0"/>
              <a:t>Angiotensin II</a:t>
            </a:r>
          </a:p>
          <a:p>
            <a:r>
              <a:rPr lang="en-US" dirty="0"/>
              <a:t>Aldosterone</a:t>
            </a:r>
          </a:p>
          <a:p>
            <a:r>
              <a:rPr lang="en-US" dirty="0"/>
              <a:t>Atrial </a:t>
            </a:r>
            <a:r>
              <a:rPr lang="en-US" dirty="0" err="1"/>
              <a:t>Natiuretic</a:t>
            </a:r>
            <a:r>
              <a:rPr lang="en-US" dirty="0"/>
              <a:t> Peptides</a:t>
            </a:r>
          </a:p>
          <a:p>
            <a:r>
              <a:rPr lang="en-US" dirty="0"/>
              <a:t>Parathyroid Hormone</a:t>
            </a:r>
          </a:p>
          <a:p>
            <a:r>
              <a:rPr lang="en-US" dirty="0"/>
              <a:t>Erythropoietin</a:t>
            </a:r>
          </a:p>
        </p:txBody>
      </p:sp>
    </p:spTree>
    <p:extLst>
      <p:ext uri="{BB962C8B-B14F-4D97-AF65-F5344CB8AC3E}">
        <p14:creationId xmlns:p14="http://schemas.microsoft.com/office/powerpoint/2010/main" val="40035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F62C-44FF-3C41-8424-8390B83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8689"/>
            <a:ext cx="845820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Trick: Use PAH to Estimate Renal Blood Flow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605481-6BC9-4C47-9B39-BE5FEA990FD9}"/>
              </a:ext>
            </a:extLst>
          </p:cNvPr>
          <p:cNvSpPr txBox="1">
            <a:spLocks/>
          </p:cNvSpPr>
          <p:nvPr/>
        </p:nvSpPr>
        <p:spPr>
          <a:xfrm>
            <a:off x="107004" y="1825653"/>
            <a:ext cx="892999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PAH = para-</a:t>
            </a:r>
            <a:r>
              <a:rPr lang="en-US" sz="2800" dirty="0" err="1">
                <a:solidFill>
                  <a:schemeClr val="tx1"/>
                </a:solidFill>
              </a:rPr>
              <a:t>aminohippurate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PAH is freely filtered and secreted, but not reabsorbed.</a:t>
            </a:r>
          </a:p>
          <a:p>
            <a:r>
              <a:rPr lang="en-US" sz="2800" dirty="0">
                <a:solidFill>
                  <a:schemeClr val="tx1"/>
                </a:solidFill>
              </a:rPr>
              <a:t>A small injection of PAH is almost completely cleared in one pass through the kidney.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Thus </a:t>
            </a:r>
            <a:r>
              <a:rPr lang="en-US" sz="2800" dirty="0" err="1">
                <a:solidFill>
                  <a:schemeClr val="tx1"/>
                </a:solidFill>
              </a:rPr>
              <a:t>P</a:t>
            </a:r>
            <a:r>
              <a:rPr lang="en-US" sz="2800" baseline="-25000" dirty="0" err="1">
                <a:solidFill>
                  <a:schemeClr val="tx1"/>
                </a:solidFill>
              </a:rPr>
              <a:t>v</a:t>
            </a:r>
            <a:r>
              <a:rPr lang="en-US" sz="2800" dirty="0">
                <a:solidFill>
                  <a:schemeClr val="tx1"/>
                </a:solidFill>
              </a:rPr>
              <a:t> for PAH is 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A58AC-01EE-0D4B-B710-0A403D6BF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706626"/>
            <a:ext cx="486945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" y="-19878"/>
            <a:ext cx="9054548" cy="824948"/>
          </a:xfrm>
        </p:spPr>
        <p:txBody>
          <a:bodyPr rIns="132080">
            <a:normAutofit/>
          </a:bodyPr>
          <a:lstStyle/>
          <a:p>
            <a:pPr marL="0" indent="0" eaLnBrk="1" hangingPunct="1">
              <a:defRPr/>
            </a:pPr>
            <a:r>
              <a:rPr lang="en-US" dirty="0"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Mineralocorticoid Excess</a:t>
            </a:r>
            <a:endParaRPr lang="en-US" dirty="0"/>
          </a:p>
        </p:txBody>
      </p:sp>
      <p:pic>
        <p:nvPicPr>
          <p:cNvPr id="5" name="Picture 4" descr="A picture containing meter, drawing, game&#10;&#10;Description automatically generated">
            <a:extLst>
              <a:ext uri="{FF2B5EF4-FFF2-40B4-BE49-F238E27FC236}">
                <a16:creationId xmlns:a16="http://schemas.microsoft.com/office/drawing/2014/main" id="{5A4EE258-67B1-8341-86A8-BA3ED408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667500" cy="2057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C51662-D5E5-0244-BE39-48F5BC60B158}"/>
              </a:ext>
            </a:extLst>
          </p:cNvPr>
          <p:cNvSpPr/>
          <p:nvPr/>
        </p:nvSpPr>
        <p:spPr>
          <a:xfrm>
            <a:off x="476250" y="3810000"/>
            <a:ext cx="84582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Apparent Mineralocorticoid Excess Syndrome have a defective 11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HSD2 gene, and as a result have over-activation of the aldosterone receptor.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results in water retention, high blood pressure (due to a high blood volume), and hypokalemia.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an autosomal recessive disorder.</a:t>
            </a:r>
          </a:p>
        </p:txBody>
      </p:sp>
    </p:spTree>
    <p:extLst>
      <p:ext uri="{BB962C8B-B14F-4D97-AF65-F5344CB8AC3E}">
        <p14:creationId xmlns:p14="http://schemas.microsoft.com/office/powerpoint/2010/main" val="1841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-50800" y="-63500"/>
            <a:ext cx="8737600" cy="9144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dirty="0"/>
              <a:t>Parathyroid Hormone/Calcitriol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0" y="838200"/>
            <a:ext cx="5334000" cy="3657600"/>
          </a:xfrm>
        </p:spPr>
        <p:txBody>
          <a:bodyPr rIns="233680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000" dirty="0"/>
              <a:t>In summary, PTH and calcitriol act to enhance plasma Ca</a:t>
            </a:r>
            <a:r>
              <a:rPr lang="en-US" sz="3000" baseline="30000" dirty="0"/>
              <a:t>2+</a:t>
            </a:r>
            <a:r>
              <a:rPr lang="en-US" sz="3000" dirty="0"/>
              <a:t>, mainly through actions in the intestine and kidney.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dirty="0"/>
              <a:t>If plasma Ca</a:t>
            </a:r>
            <a:r>
              <a:rPr lang="en-US" sz="3000" baseline="30000" dirty="0"/>
              <a:t>2+ </a:t>
            </a:r>
            <a:r>
              <a:rPr lang="en-US" sz="3000" dirty="0"/>
              <a:t>is low, PTH secretion increases, inducing the production of high levels of calcitriol that together (with PTH) act to mobilize Ca</a:t>
            </a:r>
            <a:r>
              <a:rPr lang="en-US" sz="3000" baseline="30000" dirty="0"/>
              <a:t>2+ </a:t>
            </a:r>
            <a:r>
              <a:rPr lang="en-US" sz="3000" dirty="0"/>
              <a:t>from bone and increase Ca</a:t>
            </a:r>
            <a:r>
              <a:rPr lang="en-US" sz="3000" baseline="30000" dirty="0"/>
              <a:t>2+ </a:t>
            </a:r>
            <a:r>
              <a:rPr lang="en-US" sz="3000" dirty="0"/>
              <a:t>transport in the kidney and gut.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838200"/>
            <a:ext cx="3751384" cy="45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-12700" y="-203200"/>
            <a:ext cx="9156700" cy="10795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sz="6000" dirty="0"/>
              <a:t>Phosphate Metabolism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50330" y="1295400"/>
            <a:ext cx="4093670" cy="1066800"/>
          </a:xfrm>
        </p:spPr>
        <p:txBody>
          <a:bodyPr rIns="233680">
            <a:normAutofit fontScale="25000" lnSpcReduction="20000"/>
          </a:bodyPr>
          <a:lstStyle/>
          <a:p>
            <a:pPr marL="365125" indent="-325438" eaLnBrk="1" hangingPunct="1">
              <a:defRPr/>
            </a:pPr>
            <a:r>
              <a:rPr lang="en-US" sz="12800" dirty="0"/>
              <a:t>Despite these diverging mechanisms, the net effect of PTH is a loss of phosphate from the plasma, as the renal actions predominate.</a:t>
            </a:r>
          </a:p>
          <a:p>
            <a:pPr marL="365125" indent="-325438" eaLnBrk="1" hangingPunct="1">
              <a:defRPr/>
            </a:pPr>
            <a:endParaRPr lang="en-US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5050329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7982"/>
            <a:ext cx="9004300" cy="10795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sz="4800" dirty="0"/>
              <a:t>Fibroblast Growth Factor 23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7800" y="1295400"/>
            <a:ext cx="3886200" cy="1066800"/>
          </a:xfrm>
        </p:spPr>
        <p:txBody>
          <a:bodyPr rIns="233680">
            <a:noAutofit/>
          </a:bodyPr>
          <a:lstStyle/>
          <a:p>
            <a:pPr marL="365125" indent="-325438" eaLnBrk="1" hangingPunct="1">
              <a:defRPr/>
            </a:pPr>
            <a:r>
              <a:rPr lang="en-US" sz="2400" dirty="0"/>
              <a:t>FGF23 acts on the kidneys, where it decreases the expression of NPT2, a sodium-phosphate cotransporter in the proximal tubule.</a:t>
            </a:r>
          </a:p>
          <a:p>
            <a:pPr marL="365125" indent="-325438" eaLnBrk="1" hangingPunct="1">
              <a:defRPr/>
            </a:pPr>
            <a:endParaRPr lang="en-US" sz="2400" dirty="0"/>
          </a:p>
          <a:p>
            <a:pPr marL="365125" indent="-325438" eaLnBrk="1" hangingPunct="1">
              <a:defRPr/>
            </a:pPr>
            <a:r>
              <a:rPr lang="en-US" sz="2400" dirty="0"/>
              <a:t>Thus, FGF23 decreases the reabsorption and increases excretion of phosphate.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5" y="1477650"/>
            <a:ext cx="5050329" cy="34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771" y="5334000"/>
            <a:ext cx="5050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87" indent="-342900" eaLnBrk="1" hangingPunct="1">
              <a:buFont typeface="Wingdings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FGF23 also suppresses the synthesis of calcitriol in the kidney</a:t>
            </a:r>
          </a:p>
        </p:txBody>
      </p:sp>
    </p:spTree>
    <p:extLst>
      <p:ext uri="{BB962C8B-B14F-4D97-AF65-F5344CB8AC3E}">
        <p14:creationId xmlns:p14="http://schemas.microsoft.com/office/powerpoint/2010/main" val="16792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0410-13BA-4043-9266-2993C61DF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992"/>
            <a:ext cx="9144000" cy="1642353"/>
          </a:xfrm>
        </p:spPr>
        <p:txBody>
          <a:bodyPr/>
          <a:lstStyle/>
          <a:p>
            <a:r>
              <a:rPr lang="en-US"/>
              <a:t>The Baroreceptor Reflex Alters the Effects of Cardiology Drugs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FA719-18C9-8C44-BBEE-C81932583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825" y="1809345"/>
            <a:ext cx="5218349" cy="49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993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18" y="-26894"/>
            <a:ext cx="9004300" cy="10795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sz="4800" dirty="0"/>
              <a:t>Renal Failure and Ca</a:t>
            </a:r>
            <a:r>
              <a:rPr lang="en-US" sz="4800" baseline="30000" dirty="0"/>
              <a:t>2+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26151" y="1052606"/>
            <a:ext cx="3996699" cy="1066800"/>
          </a:xfrm>
        </p:spPr>
        <p:txBody>
          <a:bodyPr rIns="233680">
            <a:noAutofit/>
          </a:bodyPr>
          <a:lstStyle/>
          <a:p>
            <a:pPr marL="365125" indent="-325438" eaLnBrk="1" hangingPunct="1">
              <a:defRPr/>
            </a:pPr>
            <a:r>
              <a:rPr lang="en-US" sz="2400" dirty="0"/>
              <a:t>Renal failure results in a decline in Calcitriol production</a:t>
            </a:r>
          </a:p>
          <a:p>
            <a:pPr marL="39687" indent="0" eaLnBrk="1" hangingPunct="1">
              <a:buNone/>
              <a:defRPr/>
            </a:pPr>
            <a:endParaRPr lang="en-US" sz="1200" dirty="0"/>
          </a:p>
          <a:p>
            <a:pPr marL="365125" indent="-325438" eaLnBrk="1" hangingPunct="1">
              <a:defRPr/>
            </a:pPr>
            <a:r>
              <a:rPr lang="en-US" sz="2400" dirty="0"/>
              <a:t>High levels of plasma phosphate during renal failure increase FGF23, which further impairs Calcitriol synthesis.</a:t>
            </a:r>
          </a:p>
          <a:p>
            <a:pPr marL="365125" indent="-325438" eaLnBrk="1" hangingPunct="1">
              <a:defRPr/>
            </a:pPr>
            <a:endParaRPr lang="en-US" sz="1200" dirty="0"/>
          </a:p>
          <a:p>
            <a:pPr marL="365125" indent="-325438" eaLnBrk="1" hangingPunct="1">
              <a:defRPr/>
            </a:pPr>
            <a:r>
              <a:rPr lang="en-US" sz="2400" dirty="0"/>
              <a:t>As a result, there is a profound deficit in Calcitriol, leading to hypocalcemia.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" y="1143000"/>
            <a:ext cx="515112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-12700" y="-76200"/>
            <a:ext cx="9156700" cy="10795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sz="6000" dirty="0"/>
              <a:t>Hypercalcemia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8104" y="1066800"/>
            <a:ext cx="9042400" cy="5473700"/>
          </a:xfrm>
        </p:spPr>
        <p:txBody>
          <a:bodyPr rIns="233680">
            <a:normAutofit/>
          </a:bodyPr>
          <a:lstStyle/>
          <a:p>
            <a:pPr marL="365125" indent="-325438" eaLnBrk="1" hangingPunct="1">
              <a:defRPr/>
            </a:pPr>
            <a:r>
              <a:rPr lang="en-US" sz="2400" dirty="0"/>
              <a:t>Usually results from a parathyroid tumor and uncontrolled release of PTH, or bone metastasis that results in bone breakdown</a:t>
            </a:r>
          </a:p>
          <a:p>
            <a:pPr marL="365125" indent="-325438" eaLnBrk="1" hangingPunct="1">
              <a:defRPr/>
            </a:pPr>
            <a:r>
              <a:rPr lang="en-US" sz="2400" dirty="0"/>
              <a:t>High calcium blocks Na+ entry through voltage-gated Na+ channels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Consequence: excitable membranes are less excitable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Harder to initiate neuronal action potentials, resulting in lethargy, depression, and sometimes coma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Harder to initiate muscle action potentials, resulting in muscle weakness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Cardiac myocytes are less depolarized, so repolarization is easier.  The Q-T interval shortens.</a:t>
            </a:r>
          </a:p>
          <a:p>
            <a:pPr marL="365125" indent="-325438" eaLnBrk="1" hangingPunct="1">
              <a:defRPr/>
            </a:pPr>
            <a:r>
              <a:rPr lang="en-US" sz="2400" dirty="0"/>
              <a:t>Increased filtration of Ca2+ can result in kidney stones</a:t>
            </a:r>
          </a:p>
          <a:p>
            <a:pPr marL="365125" indent="-325438" eaLnBrk="1" hangingPunct="1">
              <a:defRPr/>
            </a:pPr>
            <a:r>
              <a:rPr lang="en-US" sz="2400" dirty="0"/>
              <a:t>Water follows the increased ionic load in filtrate, resulting in dehydration, hypotension, and cardiovascular collapse</a:t>
            </a:r>
          </a:p>
        </p:txBody>
      </p:sp>
    </p:spTree>
    <p:extLst>
      <p:ext uri="{BB962C8B-B14F-4D97-AF65-F5344CB8AC3E}">
        <p14:creationId xmlns:p14="http://schemas.microsoft.com/office/powerpoint/2010/main" val="3286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-12700" y="-203200"/>
            <a:ext cx="9156700" cy="1079500"/>
          </a:xfrm>
        </p:spPr>
        <p:txBody>
          <a:bodyPr rIns="132080"/>
          <a:lstStyle/>
          <a:p>
            <a:pPr marL="0" indent="0" eaLnBrk="1" hangingPunct="1">
              <a:defRPr/>
            </a:pPr>
            <a:r>
              <a:rPr lang="en-US" sz="6000" dirty="0"/>
              <a:t>Hypocalcemia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" y="698500"/>
            <a:ext cx="9156700" cy="6858000"/>
          </a:xfrm>
        </p:spPr>
        <p:txBody>
          <a:bodyPr rIns="233680"/>
          <a:lstStyle/>
          <a:p>
            <a:pPr marL="365125" indent="-325438" eaLnBrk="1" hangingPunct="1">
              <a:defRPr/>
            </a:pPr>
            <a:r>
              <a:rPr lang="en-US" sz="2400" dirty="0"/>
              <a:t>Can result from failure of the parathyroid gland, absent vitamin D, or alkalosis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Albumin binds positively charged ions.   H+ is displaced from albumin during alkalosis, allowing more binding of Ca2+.  Thus, free Ca2+ in the plasma decreases.</a:t>
            </a:r>
          </a:p>
          <a:p>
            <a:pPr marL="365125" indent="-325438" eaLnBrk="1" hangingPunct="1">
              <a:defRPr/>
            </a:pPr>
            <a:r>
              <a:rPr lang="en-US" sz="2400" dirty="0"/>
              <a:t>Drops in plasma Ca2+ facilitate the movement of Na+ through voltage-gated Na+ channels.  Thus, excitable membranes are more excitable.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Enhanced neural activity can produce seizures and convulsions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Enhanced muscular excitability can result in involuntary contractions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Ventricular tachycardia and fibrillation can occur</a:t>
            </a:r>
          </a:p>
          <a:p>
            <a:pPr marL="714375" lvl="1" indent="-325438" eaLnBrk="1" hangingPunct="1">
              <a:defRPr/>
            </a:pPr>
            <a:r>
              <a:rPr lang="en-US" sz="2400" dirty="0"/>
              <a:t>Paradoxically, prior to tachycardia the Q-T interval can be prolonged, as it takes longer to repolarize ventricular myocytes.  Thus, heart rate tends to initially decrease during hypocalcemia.</a:t>
            </a:r>
          </a:p>
          <a:p>
            <a:pPr marL="714375" lvl="1" indent="-325438" eaLnBrk="1" hangingPunct="1"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5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Myogenic Autoregulation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Up Arrow 10"/>
          <p:cNvSpPr>
            <a:spLocks noChangeArrowheads="1"/>
          </p:cNvSpPr>
          <p:nvPr/>
        </p:nvSpPr>
        <p:spPr bwMode="auto">
          <a:xfrm flipH="1" flipV="1">
            <a:off x="10058400" y="1646238"/>
            <a:ext cx="46038" cy="4603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43400" y="1066800"/>
            <a:ext cx="4800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6400" indent="-406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en-US"/>
              <a:t>A  rise in pressure stretches the wall of vascular smooth muscle cells, opening stretch-sensitive Na+ channels, thereby resulting in a depolarization of the cell. </a:t>
            </a:r>
          </a:p>
          <a:p>
            <a:pPr>
              <a:buFont typeface="Wingdings" charset="0"/>
              <a:buChar char="ü"/>
            </a:pPr>
            <a:r>
              <a:rPr lang="en-US"/>
              <a:t>This depolarization elicits an opening of voltage-gated Ca2+ channels on the surface, increasing Ca2+ and triggering vasoconstriction.</a:t>
            </a:r>
          </a:p>
        </p:txBody>
      </p:sp>
      <p:pic>
        <p:nvPicPr>
          <p:cNvPr id="21509" name="Picture 7" descr="Autore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0" y="510540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6400" indent="-406400">
              <a:buFont typeface="Wingdings" charset="0"/>
              <a:buChar char="ü"/>
            </a:pPr>
            <a:r>
              <a:rPr lang="en-US" sz="2400"/>
              <a:t>Consequently, vessel diameter will become smaller as perfusion pressure rises. </a:t>
            </a:r>
          </a:p>
          <a:p>
            <a:pPr marL="406400" indent="-406400">
              <a:buFont typeface="Wingdings" charset="0"/>
              <a:buChar char="ü"/>
            </a:pPr>
            <a:r>
              <a:rPr lang="en-US" sz="2400" err="1"/>
              <a:t>Autoregulation</a:t>
            </a:r>
            <a:r>
              <a:rPr lang="en-US" sz="2400"/>
              <a:t> provides for a constant rate of O2 delivery regardless of perfusion pressure.</a:t>
            </a:r>
          </a:p>
        </p:txBody>
      </p:sp>
    </p:spTree>
    <p:extLst>
      <p:ext uri="{BB962C8B-B14F-4D97-AF65-F5344CB8AC3E}">
        <p14:creationId xmlns:p14="http://schemas.microsoft.com/office/powerpoint/2010/main" val="358755999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2800"/>
              <a:t>Endothelium-Derived Relaxing Factor</a:t>
            </a:r>
          </a:p>
        </p:txBody>
      </p:sp>
      <p:sp>
        <p:nvSpPr>
          <p:cNvPr id="3074" name="AutoShape 2"/>
          <p:cNvSpPr>
            <a:spLocks/>
          </p:cNvSpPr>
          <p:nvPr/>
        </p:nvSpPr>
        <p:spPr bwMode="auto">
          <a:xfrm rot="10800000">
            <a:off x="10058400" y="1646238"/>
            <a:ext cx="46038" cy="46037"/>
          </a:xfrm>
          <a:custGeom>
            <a:avLst/>
            <a:gdLst>
              <a:gd name="T0" fmla="*/ 0 w 21600"/>
              <a:gd name="T1" fmla="*/ 10800 h 21600"/>
              <a:gd name="T2" fmla="*/ 5400 w 21600"/>
              <a:gd name="T3" fmla="*/ 10800 h 21600"/>
              <a:gd name="T4" fmla="*/ 5400 w 21600"/>
              <a:gd name="T5" fmla="*/ 21600 h 21600"/>
              <a:gd name="T6" fmla="*/ 16200 w 21600"/>
              <a:gd name="T7" fmla="*/ 21600 h 21600"/>
              <a:gd name="T8" fmla="*/ 16200 w 21600"/>
              <a:gd name="T9" fmla="*/ 10800 h 21600"/>
              <a:gd name="T10" fmla="*/ 21600 w 21600"/>
              <a:gd name="T11" fmla="*/ 10800 h 21600"/>
              <a:gd name="T12" fmla="*/ 10800 w 21600"/>
              <a:gd name="T13" fmla="*/ 0 h 21600"/>
              <a:gd name="T14" fmla="*/ 0 w 21600"/>
              <a:gd name="T15" fmla="*/ 10800 h 21600"/>
              <a:gd name="T16" fmla="*/ 0 w 21600"/>
              <a:gd name="T1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  <a:moveTo>
                  <a:pt x="0" y="10800"/>
                </a:moveTo>
              </a:path>
            </a:pathLst>
          </a:custGeom>
          <a:solidFill>
            <a:schemeClr val="accent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1438382"/>
            <a:ext cx="8086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4040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Paracrine Control of Local Blood Flow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Up Arrow 10"/>
          <p:cNvSpPr>
            <a:spLocks noChangeArrowheads="1"/>
          </p:cNvSpPr>
          <p:nvPr/>
        </p:nvSpPr>
        <p:spPr bwMode="auto">
          <a:xfrm flipH="1" flipV="1">
            <a:off x="10058400" y="1646238"/>
            <a:ext cx="46038" cy="4603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605" name="Picture 4" descr="K+ Conductanc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26" y="1175535"/>
            <a:ext cx="53006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0262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/>
              <a:t>Vasopressin</a:t>
            </a:r>
            <a:br>
              <a:rPr lang="en-US"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</a:br>
            <a:endParaRPr lang="en-US">
              <a:latin typeface="ＭＳ Ｐゴシック" charset="0"/>
              <a:ea typeface="ＭＳ Ｐゴシック" charset="0"/>
              <a:cs typeface="ＭＳ Ｐゴシック" charset="0"/>
              <a:sym typeface="ＭＳ Ｐゴシック" charset="0"/>
            </a:endParaRPr>
          </a:p>
        </p:txBody>
      </p:sp>
      <p:pic>
        <p:nvPicPr>
          <p:cNvPr id="215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00100"/>
            <a:ext cx="80645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88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9999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A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99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99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00"/>
      </a:lt1>
      <a:dk2>
        <a:srgbClr val="0000FF"/>
      </a:dk2>
      <a:lt2>
        <a:srgbClr val="000000"/>
      </a:lt2>
      <a:accent1>
        <a:srgbClr val="3366CC"/>
      </a:accent1>
      <a:accent2>
        <a:srgbClr val="333399"/>
      </a:accent2>
      <a:accent3>
        <a:srgbClr val="AAAAFF"/>
      </a:accent3>
      <a:accent4>
        <a:srgbClr val="DADA00"/>
      </a:accent4>
      <a:accent5>
        <a:srgbClr val="ADB8E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d Fla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A30002"/>
            </a:gs>
            <a:gs pos="100000">
              <a:srgbClr val="450B11"/>
            </a:gs>
          </a:gsLst>
        </a:gradFill>
        <a:ln>
          <a:solidFill>
            <a:schemeClr val="bg1"/>
          </a:solidFill>
        </a:ln>
        <a:effectLst>
          <a:outerShdw blurRad="40000" dist="23000" dir="5400000" rotWithShape="0">
            <a:schemeClr val="bg1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2042</Words>
  <Application>Microsoft Macintosh PowerPoint</Application>
  <PresentationFormat>On-screen Show (4:3)</PresentationFormat>
  <Paragraphs>244</Paragraphs>
  <Slides>52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69" baseType="lpstr">
      <vt:lpstr>ＭＳ Ｐゴシック</vt:lpstr>
      <vt:lpstr>ヒラギノ角ゴ Pro W3</vt:lpstr>
      <vt:lpstr>Arial</vt:lpstr>
      <vt:lpstr>Calibri</vt:lpstr>
      <vt:lpstr>Gill Sans</vt:lpstr>
      <vt:lpstr>Helvetica</vt:lpstr>
      <vt:lpstr>Helvetica Light</vt:lpstr>
      <vt:lpstr>Helvetica Neue</vt:lpstr>
      <vt:lpstr>Helvetica Neue UltraLight</vt:lpstr>
      <vt:lpstr>Symbol</vt:lpstr>
      <vt:lpstr>Wingdings</vt:lpstr>
      <vt:lpstr>필기체</vt:lpstr>
      <vt:lpstr>Title &amp; Subtitle</vt:lpstr>
      <vt:lpstr>Title &amp; Bullets</vt:lpstr>
      <vt:lpstr>Red Flame</vt:lpstr>
      <vt:lpstr>Gradient</vt:lpstr>
      <vt:lpstr>Office Theme</vt:lpstr>
      <vt:lpstr>Some Review</vt:lpstr>
      <vt:lpstr>The Baroreceptor Reflex</vt:lpstr>
      <vt:lpstr>Neural Basis of the Baroreceptor Reflex</vt:lpstr>
      <vt:lpstr>Clonidine—Acts in RVLM to Lower Blood Pressure</vt:lpstr>
      <vt:lpstr>The Baroreceptor Reflex Alters the Effects of Cardiology Drugs</vt:lpstr>
      <vt:lpstr>Myogenic Autoregulation</vt:lpstr>
      <vt:lpstr>Endothelium-Derived Relaxing Factor</vt:lpstr>
      <vt:lpstr>Paracrine Control of Local Blood Flow</vt:lpstr>
      <vt:lpstr>Vasopressin </vt:lpstr>
      <vt:lpstr>Atrial Natriuretic Factor (Peptide) </vt:lpstr>
      <vt:lpstr>Summary of Angiotensin 2 Actions</vt:lpstr>
      <vt:lpstr>PowerPoint Presentation</vt:lpstr>
      <vt:lpstr>Starling Equation</vt:lpstr>
      <vt:lpstr>Increased Venous Pressure</vt:lpstr>
      <vt:lpstr>Hypoproteinemia</vt:lpstr>
      <vt:lpstr>Hemorrhage</vt:lpstr>
      <vt:lpstr>Increased Capillary Permeability</vt:lpstr>
      <vt:lpstr>Example: Infusion of Hypertonic Saline</vt:lpstr>
      <vt:lpstr>Measurement of Oxygen Delivery to Tissues: the Fick Principle</vt:lpstr>
      <vt:lpstr>Only Moderate Increases in Blood Pressure Occur During Exercise, Despite the Huge Increase in Cardiac Output</vt:lpstr>
      <vt:lpstr>Hemorrhage vs Exercise</vt:lpstr>
      <vt:lpstr>Renal Anatomy</vt:lpstr>
      <vt:lpstr>PowerPoint Presentation</vt:lpstr>
      <vt:lpstr>Changes in Glomerular Capillary Hydrostatic Pressure</vt:lpstr>
      <vt:lpstr>Changes in Glomerular Capillary Hydrostatic Pressure</vt:lpstr>
      <vt:lpstr>Changes in Glomerular Capillary Hydrostatic Pressure</vt:lpstr>
      <vt:lpstr>Tubuloglomerular Feedback</vt:lpstr>
      <vt:lpstr>Tubuloglomerular Feedback</vt:lpstr>
      <vt:lpstr>Review: Increase of Renin Release</vt:lpstr>
      <vt:lpstr>Osmosis Drives Absorption of Small Molecules</vt:lpstr>
      <vt:lpstr>Clearance of Inulin</vt:lpstr>
      <vt:lpstr>Clearance of Creatinine</vt:lpstr>
      <vt:lpstr>Osmolarity of Fluid in the Tubule Varies</vt:lpstr>
      <vt:lpstr>The Renal Countercurrent Multiplier</vt:lpstr>
      <vt:lpstr>Urea Contributes to Medullary Osmolarity</vt:lpstr>
      <vt:lpstr>Vasopressin Regulates H2O Reabsorption</vt:lpstr>
      <vt:lpstr>Proximal Tubule</vt:lpstr>
      <vt:lpstr>Loop of Henle (thick ascending limb)</vt:lpstr>
      <vt:lpstr>Early Distal Tubule</vt:lpstr>
      <vt:lpstr>Late Distal Tubule and Collecting Duct</vt:lpstr>
      <vt:lpstr>Late Distal Tubule and Collecting Duct</vt:lpstr>
      <vt:lpstr>Summary of Tubule Concentrations</vt:lpstr>
      <vt:lpstr>PowerPoint Presentation</vt:lpstr>
      <vt:lpstr>Hormones that Affect Reabsorption</vt:lpstr>
      <vt:lpstr>Trick: Use PAH to Estimate Renal Blood Flow</vt:lpstr>
      <vt:lpstr>Mineralocorticoid Excess</vt:lpstr>
      <vt:lpstr>Parathyroid Hormone/Calcitriol</vt:lpstr>
      <vt:lpstr>Phosphate Metabolism</vt:lpstr>
      <vt:lpstr>Fibroblast Growth Factor 23</vt:lpstr>
      <vt:lpstr>Renal Failure and Ca2+</vt:lpstr>
      <vt:lpstr>Hypercalcemia</vt:lpstr>
      <vt:lpstr>Hypocalcemia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Baroreceptor Reflex</dc:title>
  <dc:creator>Bill Yates</dc:creator>
  <cp:lastModifiedBy>Bill Yates</cp:lastModifiedBy>
  <cp:revision>1</cp:revision>
  <dcterms:created xsi:type="dcterms:W3CDTF">2020-10-07T20:01:20Z</dcterms:created>
  <dcterms:modified xsi:type="dcterms:W3CDTF">2020-10-07T21:52:38Z</dcterms:modified>
</cp:coreProperties>
</file>